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57" r:id="rId4"/>
    <p:sldId id="258" r:id="rId5"/>
    <p:sldId id="259" r:id="rId6"/>
    <p:sldId id="260" r:id="rId7"/>
    <p:sldId id="264" r:id="rId8"/>
    <p:sldId id="293" r:id="rId9"/>
    <p:sldId id="291" r:id="rId10"/>
    <p:sldId id="285" r:id="rId11"/>
    <p:sldId id="279" r:id="rId12"/>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ys stil 3 – utheving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9012ECD-51FC-41F1-AA8D-1B2483CD663E}" styleName="Lys stil 2 – uthevin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7B26C5-4107-4FEC-AEDC-1716B250A1EF}" styleName="Lys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iddels stil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32" autoAdjust="0"/>
    <p:restoredTop sz="94660"/>
  </p:normalViewPr>
  <p:slideViewPr>
    <p:cSldViewPr snapToGrid="0">
      <p:cViewPr varScale="1">
        <p:scale>
          <a:sx n="91" d="100"/>
          <a:sy n="91" d="100"/>
        </p:scale>
        <p:origin x="63"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if Johan Lundal" userId="54fac6f4431786db" providerId="LiveId" clId="{C090CAD3-C0EB-4D43-841F-614A5457F1CA}"/>
    <pc:docChg chg="delSld">
      <pc:chgData name="Leif Johan Lundal" userId="54fac6f4431786db" providerId="LiveId" clId="{C090CAD3-C0EB-4D43-841F-614A5457F1CA}" dt="2024-01-14T12:22:23.963" v="8" actId="47"/>
      <pc:docMkLst>
        <pc:docMk/>
      </pc:docMkLst>
      <pc:sldChg chg="del">
        <pc:chgData name="Leif Johan Lundal" userId="54fac6f4431786db" providerId="LiveId" clId="{C090CAD3-C0EB-4D43-841F-614A5457F1CA}" dt="2024-01-14T12:21:47.800" v="1" actId="47"/>
        <pc:sldMkLst>
          <pc:docMk/>
          <pc:sldMk cId="918493590" sldId="282"/>
        </pc:sldMkLst>
      </pc:sldChg>
      <pc:sldChg chg="del">
        <pc:chgData name="Leif Johan Lundal" userId="54fac6f4431786db" providerId="LiveId" clId="{C090CAD3-C0EB-4D43-841F-614A5457F1CA}" dt="2024-01-14T12:22:08.085" v="6" actId="47"/>
        <pc:sldMkLst>
          <pc:docMk/>
          <pc:sldMk cId="4006814398" sldId="283"/>
        </pc:sldMkLst>
      </pc:sldChg>
      <pc:sldChg chg="del">
        <pc:chgData name="Leif Johan Lundal" userId="54fac6f4431786db" providerId="LiveId" clId="{C090CAD3-C0EB-4D43-841F-614A5457F1CA}" dt="2024-01-14T12:21:45.259" v="0" actId="47"/>
        <pc:sldMkLst>
          <pc:docMk/>
          <pc:sldMk cId="3705086349" sldId="286"/>
        </pc:sldMkLst>
      </pc:sldChg>
      <pc:sldChg chg="del">
        <pc:chgData name="Leif Johan Lundal" userId="54fac6f4431786db" providerId="LiveId" clId="{C090CAD3-C0EB-4D43-841F-614A5457F1CA}" dt="2024-01-14T12:21:49.047" v="2" actId="47"/>
        <pc:sldMkLst>
          <pc:docMk/>
          <pc:sldMk cId="2375775687" sldId="287"/>
        </pc:sldMkLst>
      </pc:sldChg>
      <pc:sldChg chg="del">
        <pc:chgData name="Leif Johan Lundal" userId="54fac6f4431786db" providerId="LiveId" clId="{C090CAD3-C0EB-4D43-841F-614A5457F1CA}" dt="2024-01-14T12:21:50.250" v="3" actId="47"/>
        <pc:sldMkLst>
          <pc:docMk/>
          <pc:sldMk cId="3456293985" sldId="288"/>
        </pc:sldMkLst>
      </pc:sldChg>
      <pc:sldChg chg="del">
        <pc:chgData name="Leif Johan Lundal" userId="54fac6f4431786db" providerId="LiveId" clId="{C090CAD3-C0EB-4D43-841F-614A5457F1CA}" dt="2024-01-14T12:21:51.865" v="4" actId="47"/>
        <pc:sldMkLst>
          <pc:docMk/>
          <pc:sldMk cId="651134272" sldId="289"/>
        </pc:sldMkLst>
      </pc:sldChg>
      <pc:sldChg chg="del">
        <pc:chgData name="Leif Johan Lundal" userId="54fac6f4431786db" providerId="LiveId" clId="{C090CAD3-C0EB-4D43-841F-614A5457F1CA}" dt="2024-01-14T12:21:53.727" v="5" actId="47"/>
        <pc:sldMkLst>
          <pc:docMk/>
          <pc:sldMk cId="644543258" sldId="290"/>
        </pc:sldMkLst>
      </pc:sldChg>
      <pc:sldChg chg="del">
        <pc:chgData name="Leif Johan Lundal" userId="54fac6f4431786db" providerId="LiveId" clId="{C090CAD3-C0EB-4D43-841F-614A5457F1CA}" dt="2024-01-14T12:22:19.915" v="7" actId="47"/>
        <pc:sldMkLst>
          <pc:docMk/>
          <pc:sldMk cId="302041106" sldId="294"/>
        </pc:sldMkLst>
      </pc:sldChg>
      <pc:sldChg chg="del">
        <pc:chgData name="Leif Johan Lundal" userId="54fac6f4431786db" providerId="LiveId" clId="{C090CAD3-C0EB-4D43-841F-614A5457F1CA}" dt="2024-01-14T12:22:23.963" v="8" actId="47"/>
        <pc:sldMkLst>
          <pc:docMk/>
          <pc:sldMk cId="2090050960" sldId="295"/>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B63189-C22A-488B-AB8B-3890C45FA798}" type="doc">
      <dgm:prSet loTypeId="urn:microsoft.com/office/officeart/2005/8/layout/hierarchy3" loCatId="hierarchy" qsTypeId="urn:microsoft.com/office/officeart/2005/8/quickstyle/simple1" qsCatId="simple" csTypeId="urn:microsoft.com/office/officeart/2005/8/colors/colorful1" csCatId="colorful"/>
      <dgm:spPr/>
      <dgm:t>
        <a:bodyPr/>
        <a:lstStyle/>
        <a:p>
          <a:endParaRPr lang="en-US"/>
        </a:p>
      </dgm:t>
    </dgm:pt>
    <dgm:pt modelId="{DCB5997F-A2E3-494C-AB14-81C79F45C2F1}">
      <dgm:prSet/>
      <dgm:spPr/>
      <dgm:t>
        <a:bodyPr/>
        <a:lstStyle/>
        <a:p>
          <a:r>
            <a:rPr lang="nb-NO"/>
            <a:t>Info fra David rundt spilling fremover med mere.</a:t>
          </a:r>
          <a:endParaRPr lang="en-US"/>
        </a:p>
      </dgm:t>
    </dgm:pt>
    <dgm:pt modelId="{98C0ACAA-CA65-4E44-B84E-69E1864408A4}" type="parTrans" cxnId="{330062D9-8980-4660-B1C1-8F9B963360F4}">
      <dgm:prSet/>
      <dgm:spPr/>
      <dgm:t>
        <a:bodyPr/>
        <a:lstStyle/>
        <a:p>
          <a:endParaRPr lang="en-US"/>
        </a:p>
      </dgm:t>
    </dgm:pt>
    <dgm:pt modelId="{6E8B7D67-0EDF-421A-82BF-386AC1B7BF58}" type="sibTrans" cxnId="{330062D9-8980-4660-B1C1-8F9B963360F4}">
      <dgm:prSet/>
      <dgm:spPr/>
      <dgm:t>
        <a:bodyPr/>
        <a:lstStyle/>
        <a:p>
          <a:endParaRPr lang="en-US"/>
        </a:p>
      </dgm:t>
    </dgm:pt>
    <dgm:pt modelId="{12607267-71C4-4F61-9291-9CE399568143}">
      <dgm:prSet/>
      <dgm:spPr/>
      <dgm:t>
        <a:bodyPr/>
        <a:lstStyle/>
        <a:p>
          <a:r>
            <a:rPr lang="nb-NO"/>
            <a:t>Da er det tid for kortspill!</a:t>
          </a:r>
          <a:endParaRPr lang="en-US"/>
        </a:p>
      </dgm:t>
    </dgm:pt>
    <dgm:pt modelId="{AB76A16B-B56B-48E3-8D9E-003560F9D555}" type="parTrans" cxnId="{2D07000F-155D-4F1D-8495-FCA244829338}">
      <dgm:prSet/>
      <dgm:spPr/>
      <dgm:t>
        <a:bodyPr/>
        <a:lstStyle/>
        <a:p>
          <a:endParaRPr lang="en-US"/>
        </a:p>
      </dgm:t>
    </dgm:pt>
    <dgm:pt modelId="{8F056908-CABF-42B7-B1FD-561822B72F32}" type="sibTrans" cxnId="{2D07000F-155D-4F1D-8495-FCA244829338}">
      <dgm:prSet/>
      <dgm:spPr/>
      <dgm:t>
        <a:bodyPr/>
        <a:lstStyle/>
        <a:p>
          <a:endParaRPr lang="en-US"/>
        </a:p>
      </dgm:t>
    </dgm:pt>
    <dgm:pt modelId="{16BF2BBC-43DC-441D-8BD0-E78406E3A297}" type="pres">
      <dgm:prSet presAssocID="{3BB63189-C22A-488B-AB8B-3890C45FA798}" presName="diagram" presStyleCnt="0">
        <dgm:presLayoutVars>
          <dgm:chPref val="1"/>
          <dgm:dir/>
          <dgm:animOne val="branch"/>
          <dgm:animLvl val="lvl"/>
          <dgm:resizeHandles/>
        </dgm:presLayoutVars>
      </dgm:prSet>
      <dgm:spPr/>
    </dgm:pt>
    <dgm:pt modelId="{E4625412-6387-46C0-859D-FE0485CB2717}" type="pres">
      <dgm:prSet presAssocID="{DCB5997F-A2E3-494C-AB14-81C79F45C2F1}" presName="root" presStyleCnt="0"/>
      <dgm:spPr/>
    </dgm:pt>
    <dgm:pt modelId="{59BAF1A7-CB76-49DD-AB6B-8051A81FC261}" type="pres">
      <dgm:prSet presAssocID="{DCB5997F-A2E3-494C-AB14-81C79F45C2F1}" presName="rootComposite" presStyleCnt="0"/>
      <dgm:spPr/>
    </dgm:pt>
    <dgm:pt modelId="{8993F0C6-2C89-430B-A70A-8E169E904E60}" type="pres">
      <dgm:prSet presAssocID="{DCB5997F-A2E3-494C-AB14-81C79F45C2F1}" presName="rootText" presStyleLbl="node1" presStyleIdx="0" presStyleCnt="2"/>
      <dgm:spPr/>
    </dgm:pt>
    <dgm:pt modelId="{AC1A1573-40CD-4217-98F8-6546B1085AFB}" type="pres">
      <dgm:prSet presAssocID="{DCB5997F-A2E3-494C-AB14-81C79F45C2F1}" presName="rootConnector" presStyleLbl="node1" presStyleIdx="0" presStyleCnt="2"/>
      <dgm:spPr/>
    </dgm:pt>
    <dgm:pt modelId="{9CDE97B3-EC90-4F7E-B9E8-BC5A7AC2C14E}" type="pres">
      <dgm:prSet presAssocID="{DCB5997F-A2E3-494C-AB14-81C79F45C2F1}" presName="childShape" presStyleCnt="0"/>
      <dgm:spPr/>
    </dgm:pt>
    <dgm:pt modelId="{C5578F73-E340-41AF-B430-9503858F3553}" type="pres">
      <dgm:prSet presAssocID="{12607267-71C4-4F61-9291-9CE399568143}" presName="root" presStyleCnt="0"/>
      <dgm:spPr/>
    </dgm:pt>
    <dgm:pt modelId="{BBB26CC6-8531-49AA-AB2E-20058A28B9A3}" type="pres">
      <dgm:prSet presAssocID="{12607267-71C4-4F61-9291-9CE399568143}" presName="rootComposite" presStyleCnt="0"/>
      <dgm:spPr/>
    </dgm:pt>
    <dgm:pt modelId="{E493FA26-D330-4350-999F-2EA0B38841A9}" type="pres">
      <dgm:prSet presAssocID="{12607267-71C4-4F61-9291-9CE399568143}" presName="rootText" presStyleLbl="node1" presStyleIdx="1" presStyleCnt="2"/>
      <dgm:spPr/>
    </dgm:pt>
    <dgm:pt modelId="{DAC1ECBE-F496-4678-B5AD-8E43BAE5EABC}" type="pres">
      <dgm:prSet presAssocID="{12607267-71C4-4F61-9291-9CE399568143}" presName="rootConnector" presStyleLbl="node1" presStyleIdx="1" presStyleCnt="2"/>
      <dgm:spPr/>
    </dgm:pt>
    <dgm:pt modelId="{669A5E6C-743B-4F27-8B38-0DC265EA6F21}" type="pres">
      <dgm:prSet presAssocID="{12607267-71C4-4F61-9291-9CE399568143}" presName="childShape" presStyleCnt="0"/>
      <dgm:spPr/>
    </dgm:pt>
  </dgm:ptLst>
  <dgm:cxnLst>
    <dgm:cxn modelId="{2D07000F-155D-4F1D-8495-FCA244829338}" srcId="{3BB63189-C22A-488B-AB8B-3890C45FA798}" destId="{12607267-71C4-4F61-9291-9CE399568143}" srcOrd="1" destOrd="0" parTransId="{AB76A16B-B56B-48E3-8D9E-003560F9D555}" sibTransId="{8F056908-CABF-42B7-B1FD-561822B72F32}"/>
    <dgm:cxn modelId="{62E4C948-28D4-43F5-8B83-620778BF1840}" type="presOf" srcId="{DCB5997F-A2E3-494C-AB14-81C79F45C2F1}" destId="{8993F0C6-2C89-430B-A70A-8E169E904E60}" srcOrd="0" destOrd="0" presId="urn:microsoft.com/office/officeart/2005/8/layout/hierarchy3"/>
    <dgm:cxn modelId="{78A56B8D-5096-4D07-AF6B-FE077686D020}" type="presOf" srcId="{3BB63189-C22A-488B-AB8B-3890C45FA798}" destId="{16BF2BBC-43DC-441D-8BD0-E78406E3A297}" srcOrd="0" destOrd="0" presId="urn:microsoft.com/office/officeart/2005/8/layout/hierarchy3"/>
    <dgm:cxn modelId="{223620AA-B870-4010-BED0-614B90B3FCA1}" type="presOf" srcId="{DCB5997F-A2E3-494C-AB14-81C79F45C2F1}" destId="{AC1A1573-40CD-4217-98F8-6546B1085AFB}" srcOrd="1" destOrd="0" presId="urn:microsoft.com/office/officeart/2005/8/layout/hierarchy3"/>
    <dgm:cxn modelId="{64CE61C7-2085-44A5-BC5F-B1B30BBF69DA}" type="presOf" srcId="{12607267-71C4-4F61-9291-9CE399568143}" destId="{DAC1ECBE-F496-4678-B5AD-8E43BAE5EABC}" srcOrd="1" destOrd="0" presId="urn:microsoft.com/office/officeart/2005/8/layout/hierarchy3"/>
    <dgm:cxn modelId="{330062D9-8980-4660-B1C1-8F9B963360F4}" srcId="{3BB63189-C22A-488B-AB8B-3890C45FA798}" destId="{DCB5997F-A2E3-494C-AB14-81C79F45C2F1}" srcOrd="0" destOrd="0" parTransId="{98C0ACAA-CA65-4E44-B84E-69E1864408A4}" sibTransId="{6E8B7D67-0EDF-421A-82BF-386AC1B7BF58}"/>
    <dgm:cxn modelId="{F30215F1-AFC2-4710-9E7E-F63ED44A5AFA}" type="presOf" srcId="{12607267-71C4-4F61-9291-9CE399568143}" destId="{E493FA26-D330-4350-999F-2EA0B38841A9}" srcOrd="0" destOrd="0" presId="urn:microsoft.com/office/officeart/2005/8/layout/hierarchy3"/>
    <dgm:cxn modelId="{A2307E85-4C72-4E5D-8003-0F27DCA1702E}" type="presParOf" srcId="{16BF2BBC-43DC-441D-8BD0-E78406E3A297}" destId="{E4625412-6387-46C0-859D-FE0485CB2717}" srcOrd="0" destOrd="0" presId="urn:microsoft.com/office/officeart/2005/8/layout/hierarchy3"/>
    <dgm:cxn modelId="{8BB72D3A-31D3-40B0-9451-05A0057292F1}" type="presParOf" srcId="{E4625412-6387-46C0-859D-FE0485CB2717}" destId="{59BAF1A7-CB76-49DD-AB6B-8051A81FC261}" srcOrd="0" destOrd="0" presId="urn:microsoft.com/office/officeart/2005/8/layout/hierarchy3"/>
    <dgm:cxn modelId="{61708788-7A87-4009-882D-D97EAE45D1D2}" type="presParOf" srcId="{59BAF1A7-CB76-49DD-AB6B-8051A81FC261}" destId="{8993F0C6-2C89-430B-A70A-8E169E904E60}" srcOrd="0" destOrd="0" presId="urn:microsoft.com/office/officeart/2005/8/layout/hierarchy3"/>
    <dgm:cxn modelId="{F3ED85A4-1F69-41C9-8F62-1FEED2C51B09}" type="presParOf" srcId="{59BAF1A7-CB76-49DD-AB6B-8051A81FC261}" destId="{AC1A1573-40CD-4217-98F8-6546B1085AFB}" srcOrd="1" destOrd="0" presId="urn:microsoft.com/office/officeart/2005/8/layout/hierarchy3"/>
    <dgm:cxn modelId="{FAEA8F65-D94A-46E7-A235-C7736C74EA8D}" type="presParOf" srcId="{E4625412-6387-46C0-859D-FE0485CB2717}" destId="{9CDE97B3-EC90-4F7E-B9E8-BC5A7AC2C14E}" srcOrd="1" destOrd="0" presId="urn:microsoft.com/office/officeart/2005/8/layout/hierarchy3"/>
    <dgm:cxn modelId="{1421BCED-41B1-43D1-BA19-CFFC3F314FF8}" type="presParOf" srcId="{16BF2BBC-43DC-441D-8BD0-E78406E3A297}" destId="{C5578F73-E340-41AF-B430-9503858F3553}" srcOrd="1" destOrd="0" presId="urn:microsoft.com/office/officeart/2005/8/layout/hierarchy3"/>
    <dgm:cxn modelId="{240D52A3-AEF1-4FB4-BE5C-78B155553B98}" type="presParOf" srcId="{C5578F73-E340-41AF-B430-9503858F3553}" destId="{BBB26CC6-8531-49AA-AB2E-20058A28B9A3}" srcOrd="0" destOrd="0" presId="urn:microsoft.com/office/officeart/2005/8/layout/hierarchy3"/>
    <dgm:cxn modelId="{F68C3C84-F498-47AF-BA03-D7CD9C691B3B}" type="presParOf" srcId="{BBB26CC6-8531-49AA-AB2E-20058A28B9A3}" destId="{E493FA26-D330-4350-999F-2EA0B38841A9}" srcOrd="0" destOrd="0" presId="urn:microsoft.com/office/officeart/2005/8/layout/hierarchy3"/>
    <dgm:cxn modelId="{D3D963C8-1415-450B-82C0-2B3BE10A1939}" type="presParOf" srcId="{BBB26CC6-8531-49AA-AB2E-20058A28B9A3}" destId="{DAC1ECBE-F496-4678-B5AD-8E43BAE5EABC}" srcOrd="1" destOrd="0" presId="urn:microsoft.com/office/officeart/2005/8/layout/hierarchy3"/>
    <dgm:cxn modelId="{1A8D76BA-7C61-4725-A081-CF0526646B56}" type="presParOf" srcId="{C5578F73-E340-41AF-B430-9503858F3553}" destId="{669A5E6C-743B-4F27-8B38-0DC265EA6F21}"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93F0C6-2C89-430B-A70A-8E169E904E60}">
      <dsp:nvSpPr>
        <dsp:cNvPr id="0" name=""/>
        <dsp:cNvSpPr/>
      </dsp:nvSpPr>
      <dsp:spPr>
        <a:xfrm>
          <a:off x="1225" y="603847"/>
          <a:ext cx="4460898" cy="223044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105" tIns="52070" rIns="78105" bIns="52070" numCol="1" spcCol="1270" anchor="ctr" anchorCtr="0">
          <a:noAutofit/>
        </a:bodyPr>
        <a:lstStyle/>
        <a:p>
          <a:pPr marL="0" lvl="0" indent="0" algn="ctr" defTabSz="1822450">
            <a:lnSpc>
              <a:spcPct val="90000"/>
            </a:lnSpc>
            <a:spcBef>
              <a:spcPct val="0"/>
            </a:spcBef>
            <a:spcAft>
              <a:spcPct val="35000"/>
            </a:spcAft>
            <a:buNone/>
          </a:pPr>
          <a:r>
            <a:rPr lang="nb-NO" sz="4100" kern="1200"/>
            <a:t>Info fra David rundt spilling fremover med mere.</a:t>
          </a:r>
          <a:endParaRPr lang="en-US" sz="4100" kern="1200"/>
        </a:p>
      </dsp:txBody>
      <dsp:txXfrm>
        <a:off x="66553" y="669175"/>
        <a:ext cx="4330242" cy="2099793"/>
      </dsp:txXfrm>
    </dsp:sp>
    <dsp:sp modelId="{E493FA26-D330-4350-999F-2EA0B38841A9}">
      <dsp:nvSpPr>
        <dsp:cNvPr id="0" name=""/>
        <dsp:cNvSpPr/>
      </dsp:nvSpPr>
      <dsp:spPr>
        <a:xfrm>
          <a:off x="5577348" y="603847"/>
          <a:ext cx="4460898" cy="2230449"/>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105" tIns="52070" rIns="78105" bIns="52070" numCol="1" spcCol="1270" anchor="ctr" anchorCtr="0">
          <a:noAutofit/>
        </a:bodyPr>
        <a:lstStyle/>
        <a:p>
          <a:pPr marL="0" lvl="0" indent="0" algn="ctr" defTabSz="1822450">
            <a:lnSpc>
              <a:spcPct val="90000"/>
            </a:lnSpc>
            <a:spcBef>
              <a:spcPct val="0"/>
            </a:spcBef>
            <a:spcAft>
              <a:spcPct val="35000"/>
            </a:spcAft>
            <a:buNone/>
          </a:pPr>
          <a:r>
            <a:rPr lang="nb-NO" sz="4100" kern="1200"/>
            <a:t>Da er det tid for kortspill!</a:t>
          </a:r>
          <a:endParaRPr lang="en-US" sz="4100" kern="1200"/>
        </a:p>
      </dsp:txBody>
      <dsp:txXfrm>
        <a:off x="5642676" y="669175"/>
        <a:ext cx="4330242" cy="209979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2FC07FD-6735-45CC-28EB-97AE334482B1}"/>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35E05113-C039-9AE8-90A2-EEF2F8C005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57F1768A-E2F2-7D95-E38F-42480C08665F}"/>
              </a:ext>
            </a:extLst>
          </p:cNvPr>
          <p:cNvSpPr>
            <a:spLocks noGrp="1"/>
          </p:cNvSpPr>
          <p:nvPr>
            <p:ph type="dt" sz="half" idx="10"/>
          </p:nvPr>
        </p:nvSpPr>
        <p:spPr/>
        <p:txBody>
          <a:bodyPr/>
          <a:lstStyle/>
          <a:p>
            <a:fld id="{C15F609C-F578-4485-B1FE-F08041804DD1}" type="datetimeFigureOut">
              <a:rPr lang="nb-NO" smtClean="0"/>
              <a:t>14.01.2024</a:t>
            </a:fld>
            <a:endParaRPr lang="nb-NO"/>
          </a:p>
        </p:txBody>
      </p:sp>
      <p:sp>
        <p:nvSpPr>
          <p:cNvPr id="5" name="Plassholder for bunntekst 4">
            <a:extLst>
              <a:ext uri="{FF2B5EF4-FFF2-40B4-BE49-F238E27FC236}">
                <a16:creationId xmlns:a16="http://schemas.microsoft.com/office/drawing/2014/main" id="{E7C1E6CA-B628-4E2A-6CC3-885A45718C00}"/>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619091F5-E158-52DC-15BA-AF3E19AD6732}"/>
              </a:ext>
            </a:extLst>
          </p:cNvPr>
          <p:cNvSpPr>
            <a:spLocks noGrp="1"/>
          </p:cNvSpPr>
          <p:nvPr>
            <p:ph type="sldNum" sz="quarter" idx="12"/>
          </p:nvPr>
        </p:nvSpPr>
        <p:spPr/>
        <p:txBody>
          <a:bodyPr/>
          <a:lstStyle/>
          <a:p>
            <a:fld id="{80C3D80D-DCEF-4A45-9C1B-161C4BA5FA98}" type="slidenum">
              <a:rPr lang="nb-NO" smtClean="0"/>
              <a:t>‹#›</a:t>
            </a:fld>
            <a:endParaRPr lang="nb-NO"/>
          </a:p>
        </p:txBody>
      </p:sp>
    </p:spTree>
    <p:extLst>
      <p:ext uri="{BB962C8B-B14F-4D97-AF65-F5344CB8AC3E}">
        <p14:creationId xmlns:p14="http://schemas.microsoft.com/office/powerpoint/2010/main" val="2176968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D37E838-4A20-5C3B-A35F-2693F1278636}"/>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37CCC434-2DF5-2840-7CC9-F74C52B0EBB8}"/>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07606356-D01E-AEEC-9CDB-B6E72D63557E}"/>
              </a:ext>
            </a:extLst>
          </p:cNvPr>
          <p:cNvSpPr>
            <a:spLocks noGrp="1"/>
          </p:cNvSpPr>
          <p:nvPr>
            <p:ph type="dt" sz="half" idx="10"/>
          </p:nvPr>
        </p:nvSpPr>
        <p:spPr/>
        <p:txBody>
          <a:bodyPr/>
          <a:lstStyle/>
          <a:p>
            <a:fld id="{C15F609C-F578-4485-B1FE-F08041804DD1}" type="datetimeFigureOut">
              <a:rPr lang="nb-NO" smtClean="0"/>
              <a:t>14.01.2024</a:t>
            </a:fld>
            <a:endParaRPr lang="nb-NO"/>
          </a:p>
        </p:txBody>
      </p:sp>
      <p:sp>
        <p:nvSpPr>
          <p:cNvPr id="5" name="Plassholder for bunntekst 4">
            <a:extLst>
              <a:ext uri="{FF2B5EF4-FFF2-40B4-BE49-F238E27FC236}">
                <a16:creationId xmlns:a16="http://schemas.microsoft.com/office/drawing/2014/main" id="{8A1BA2C8-884D-A5BC-5C51-9C37C15717C5}"/>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28B06D9A-80CE-FC0D-A67B-69BDC7C54D3E}"/>
              </a:ext>
            </a:extLst>
          </p:cNvPr>
          <p:cNvSpPr>
            <a:spLocks noGrp="1"/>
          </p:cNvSpPr>
          <p:nvPr>
            <p:ph type="sldNum" sz="quarter" idx="12"/>
          </p:nvPr>
        </p:nvSpPr>
        <p:spPr/>
        <p:txBody>
          <a:bodyPr/>
          <a:lstStyle/>
          <a:p>
            <a:fld id="{80C3D80D-DCEF-4A45-9C1B-161C4BA5FA98}" type="slidenum">
              <a:rPr lang="nb-NO" smtClean="0"/>
              <a:t>‹#›</a:t>
            </a:fld>
            <a:endParaRPr lang="nb-NO"/>
          </a:p>
        </p:txBody>
      </p:sp>
    </p:spTree>
    <p:extLst>
      <p:ext uri="{BB962C8B-B14F-4D97-AF65-F5344CB8AC3E}">
        <p14:creationId xmlns:p14="http://schemas.microsoft.com/office/powerpoint/2010/main" val="1731818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D5849C88-F6D1-BC1E-D711-185FB24772B1}"/>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9BDDBA8D-472C-D60F-2654-B47EAC648F68}"/>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99F21947-1C50-D508-AEA4-EE2A021DD725}"/>
              </a:ext>
            </a:extLst>
          </p:cNvPr>
          <p:cNvSpPr>
            <a:spLocks noGrp="1"/>
          </p:cNvSpPr>
          <p:nvPr>
            <p:ph type="dt" sz="half" idx="10"/>
          </p:nvPr>
        </p:nvSpPr>
        <p:spPr/>
        <p:txBody>
          <a:bodyPr/>
          <a:lstStyle/>
          <a:p>
            <a:fld id="{C15F609C-F578-4485-B1FE-F08041804DD1}" type="datetimeFigureOut">
              <a:rPr lang="nb-NO" smtClean="0"/>
              <a:t>14.01.2024</a:t>
            </a:fld>
            <a:endParaRPr lang="nb-NO"/>
          </a:p>
        </p:txBody>
      </p:sp>
      <p:sp>
        <p:nvSpPr>
          <p:cNvPr id="5" name="Plassholder for bunntekst 4">
            <a:extLst>
              <a:ext uri="{FF2B5EF4-FFF2-40B4-BE49-F238E27FC236}">
                <a16:creationId xmlns:a16="http://schemas.microsoft.com/office/drawing/2014/main" id="{C8E0A4A6-0208-6C38-7078-A032F657B366}"/>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49F6C744-A4C2-3BF0-6591-593AD19ABB67}"/>
              </a:ext>
            </a:extLst>
          </p:cNvPr>
          <p:cNvSpPr>
            <a:spLocks noGrp="1"/>
          </p:cNvSpPr>
          <p:nvPr>
            <p:ph type="sldNum" sz="quarter" idx="12"/>
          </p:nvPr>
        </p:nvSpPr>
        <p:spPr/>
        <p:txBody>
          <a:bodyPr/>
          <a:lstStyle/>
          <a:p>
            <a:fld id="{80C3D80D-DCEF-4A45-9C1B-161C4BA5FA98}" type="slidenum">
              <a:rPr lang="nb-NO" smtClean="0"/>
              <a:t>‹#›</a:t>
            </a:fld>
            <a:endParaRPr lang="nb-NO"/>
          </a:p>
        </p:txBody>
      </p:sp>
    </p:spTree>
    <p:extLst>
      <p:ext uri="{BB962C8B-B14F-4D97-AF65-F5344CB8AC3E}">
        <p14:creationId xmlns:p14="http://schemas.microsoft.com/office/powerpoint/2010/main" val="3864071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CE706A9-EF71-7688-28E0-7F1FB816C47C}"/>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4FDF82A8-1608-97E4-C893-F08F605DA7AE}"/>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06D4D6C6-99DC-0F44-26C2-877C99AE092C}"/>
              </a:ext>
            </a:extLst>
          </p:cNvPr>
          <p:cNvSpPr>
            <a:spLocks noGrp="1"/>
          </p:cNvSpPr>
          <p:nvPr>
            <p:ph type="dt" sz="half" idx="10"/>
          </p:nvPr>
        </p:nvSpPr>
        <p:spPr/>
        <p:txBody>
          <a:bodyPr/>
          <a:lstStyle/>
          <a:p>
            <a:fld id="{C15F609C-F578-4485-B1FE-F08041804DD1}" type="datetimeFigureOut">
              <a:rPr lang="nb-NO" smtClean="0"/>
              <a:t>14.01.2024</a:t>
            </a:fld>
            <a:endParaRPr lang="nb-NO"/>
          </a:p>
        </p:txBody>
      </p:sp>
      <p:sp>
        <p:nvSpPr>
          <p:cNvPr id="5" name="Plassholder for bunntekst 4">
            <a:extLst>
              <a:ext uri="{FF2B5EF4-FFF2-40B4-BE49-F238E27FC236}">
                <a16:creationId xmlns:a16="http://schemas.microsoft.com/office/drawing/2014/main" id="{896A8415-8CB5-6496-1DB0-B05332B326F9}"/>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394E6315-CA5E-C2BB-E251-A128F5A10BB6}"/>
              </a:ext>
            </a:extLst>
          </p:cNvPr>
          <p:cNvSpPr>
            <a:spLocks noGrp="1"/>
          </p:cNvSpPr>
          <p:nvPr>
            <p:ph type="sldNum" sz="quarter" idx="12"/>
          </p:nvPr>
        </p:nvSpPr>
        <p:spPr/>
        <p:txBody>
          <a:bodyPr/>
          <a:lstStyle/>
          <a:p>
            <a:fld id="{80C3D80D-DCEF-4A45-9C1B-161C4BA5FA98}" type="slidenum">
              <a:rPr lang="nb-NO" smtClean="0"/>
              <a:t>‹#›</a:t>
            </a:fld>
            <a:endParaRPr lang="nb-NO"/>
          </a:p>
        </p:txBody>
      </p:sp>
    </p:spTree>
    <p:extLst>
      <p:ext uri="{BB962C8B-B14F-4D97-AF65-F5344CB8AC3E}">
        <p14:creationId xmlns:p14="http://schemas.microsoft.com/office/powerpoint/2010/main" val="3794997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528DBF1-90F2-75AC-95B3-5431977D2441}"/>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682142C1-0454-3423-29AB-47F3A32046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D7FC3EAC-046F-67AD-16D1-9BA3F92A907A}"/>
              </a:ext>
            </a:extLst>
          </p:cNvPr>
          <p:cNvSpPr>
            <a:spLocks noGrp="1"/>
          </p:cNvSpPr>
          <p:nvPr>
            <p:ph type="dt" sz="half" idx="10"/>
          </p:nvPr>
        </p:nvSpPr>
        <p:spPr/>
        <p:txBody>
          <a:bodyPr/>
          <a:lstStyle/>
          <a:p>
            <a:fld id="{C15F609C-F578-4485-B1FE-F08041804DD1}" type="datetimeFigureOut">
              <a:rPr lang="nb-NO" smtClean="0"/>
              <a:t>14.01.2024</a:t>
            </a:fld>
            <a:endParaRPr lang="nb-NO"/>
          </a:p>
        </p:txBody>
      </p:sp>
      <p:sp>
        <p:nvSpPr>
          <p:cNvPr id="5" name="Plassholder for bunntekst 4">
            <a:extLst>
              <a:ext uri="{FF2B5EF4-FFF2-40B4-BE49-F238E27FC236}">
                <a16:creationId xmlns:a16="http://schemas.microsoft.com/office/drawing/2014/main" id="{08E5274F-0C96-150D-ABA1-DB5340B80B18}"/>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FB359C8F-D652-FDB4-096E-7A6838BB83D0}"/>
              </a:ext>
            </a:extLst>
          </p:cNvPr>
          <p:cNvSpPr>
            <a:spLocks noGrp="1"/>
          </p:cNvSpPr>
          <p:nvPr>
            <p:ph type="sldNum" sz="quarter" idx="12"/>
          </p:nvPr>
        </p:nvSpPr>
        <p:spPr/>
        <p:txBody>
          <a:bodyPr/>
          <a:lstStyle/>
          <a:p>
            <a:fld id="{80C3D80D-DCEF-4A45-9C1B-161C4BA5FA98}" type="slidenum">
              <a:rPr lang="nb-NO" smtClean="0"/>
              <a:t>‹#›</a:t>
            </a:fld>
            <a:endParaRPr lang="nb-NO"/>
          </a:p>
        </p:txBody>
      </p:sp>
    </p:spTree>
    <p:extLst>
      <p:ext uri="{BB962C8B-B14F-4D97-AF65-F5344CB8AC3E}">
        <p14:creationId xmlns:p14="http://schemas.microsoft.com/office/powerpoint/2010/main" val="1507222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E6C573B-2F02-452C-3C9B-870D0E978A0C}"/>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620C13CF-1E10-A8C7-30CA-8681CACE5308}"/>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F8F7346A-E4EC-F58D-B30D-EEEED9D61D2C}"/>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8B8D116E-5EFB-1FD3-B21F-2496901725F5}"/>
              </a:ext>
            </a:extLst>
          </p:cNvPr>
          <p:cNvSpPr>
            <a:spLocks noGrp="1"/>
          </p:cNvSpPr>
          <p:nvPr>
            <p:ph type="dt" sz="half" idx="10"/>
          </p:nvPr>
        </p:nvSpPr>
        <p:spPr/>
        <p:txBody>
          <a:bodyPr/>
          <a:lstStyle/>
          <a:p>
            <a:fld id="{C15F609C-F578-4485-B1FE-F08041804DD1}" type="datetimeFigureOut">
              <a:rPr lang="nb-NO" smtClean="0"/>
              <a:t>14.01.2024</a:t>
            </a:fld>
            <a:endParaRPr lang="nb-NO"/>
          </a:p>
        </p:txBody>
      </p:sp>
      <p:sp>
        <p:nvSpPr>
          <p:cNvPr id="6" name="Plassholder for bunntekst 5">
            <a:extLst>
              <a:ext uri="{FF2B5EF4-FFF2-40B4-BE49-F238E27FC236}">
                <a16:creationId xmlns:a16="http://schemas.microsoft.com/office/drawing/2014/main" id="{B3246D76-D14A-1108-42AD-816C6C3CE2FD}"/>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678A5CCB-37C7-3E73-5C1E-BFD5C0E034E1}"/>
              </a:ext>
            </a:extLst>
          </p:cNvPr>
          <p:cNvSpPr>
            <a:spLocks noGrp="1"/>
          </p:cNvSpPr>
          <p:nvPr>
            <p:ph type="sldNum" sz="quarter" idx="12"/>
          </p:nvPr>
        </p:nvSpPr>
        <p:spPr/>
        <p:txBody>
          <a:bodyPr/>
          <a:lstStyle/>
          <a:p>
            <a:fld id="{80C3D80D-DCEF-4A45-9C1B-161C4BA5FA98}" type="slidenum">
              <a:rPr lang="nb-NO" smtClean="0"/>
              <a:t>‹#›</a:t>
            </a:fld>
            <a:endParaRPr lang="nb-NO"/>
          </a:p>
        </p:txBody>
      </p:sp>
    </p:spTree>
    <p:extLst>
      <p:ext uri="{BB962C8B-B14F-4D97-AF65-F5344CB8AC3E}">
        <p14:creationId xmlns:p14="http://schemas.microsoft.com/office/powerpoint/2010/main" val="3398129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A1DDBF7-15AB-75EC-2BF6-747CC385D051}"/>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71EA691A-DD19-902E-E3E0-548DAD42B0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902654A8-01EA-05DF-EC71-C2FB0EA46112}"/>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86DD1B1E-E4EC-F0FC-DE6B-F9FA84F4B1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5F67499B-BA78-4564-A7FF-6DA70AF7196E}"/>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B626FD41-9FB8-5D12-3042-048069B00489}"/>
              </a:ext>
            </a:extLst>
          </p:cNvPr>
          <p:cNvSpPr>
            <a:spLocks noGrp="1"/>
          </p:cNvSpPr>
          <p:nvPr>
            <p:ph type="dt" sz="half" idx="10"/>
          </p:nvPr>
        </p:nvSpPr>
        <p:spPr/>
        <p:txBody>
          <a:bodyPr/>
          <a:lstStyle/>
          <a:p>
            <a:fld id="{C15F609C-F578-4485-B1FE-F08041804DD1}" type="datetimeFigureOut">
              <a:rPr lang="nb-NO" smtClean="0"/>
              <a:t>14.01.2024</a:t>
            </a:fld>
            <a:endParaRPr lang="nb-NO"/>
          </a:p>
        </p:txBody>
      </p:sp>
      <p:sp>
        <p:nvSpPr>
          <p:cNvPr id="8" name="Plassholder for bunntekst 7">
            <a:extLst>
              <a:ext uri="{FF2B5EF4-FFF2-40B4-BE49-F238E27FC236}">
                <a16:creationId xmlns:a16="http://schemas.microsoft.com/office/drawing/2014/main" id="{02A546EB-3947-5387-4E1D-C223A543082C}"/>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0CB005F6-97D4-796F-3CC7-A25B822B1B10}"/>
              </a:ext>
            </a:extLst>
          </p:cNvPr>
          <p:cNvSpPr>
            <a:spLocks noGrp="1"/>
          </p:cNvSpPr>
          <p:nvPr>
            <p:ph type="sldNum" sz="quarter" idx="12"/>
          </p:nvPr>
        </p:nvSpPr>
        <p:spPr/>
        <p:txBody>
          <a:bodyPr/>
          <a:lstStyle/>
          <a:p>
            <a:fld id="{80C3D80D-DCEF-4A45-9C1B-161C4BA5FA98}" type="slidenum">
              <a:rPr lang="nb-NO" smtClean="0"/>
              <a:t>‹#›</a:t>
            </a:fld>
            <a:endParaRPr lang="nb-NO"/>
          </a:p>
        </p:txBody>
      </p:sp>
    </p:spTree>
    <p:extLst>
      <p:ext uri="{BB962C8B-B14F-4D97-AF65-F5344CB8AC3E}">
        <p14:creationId xmlns:p14="http://schemas.microsoft.com/office/powerpoint/2010/main" val="235471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651C029-3130-2018-70E4-3DEB9EAA181D}"/>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FB3F38CE-DEAA-9762-0B0E-1094134C0E7E}"/>
              </a:ext>
            </a:extLst>
          </p:cNvPr>
          <p:cNvSpPr>
            <a:spLocks noGrp="1"/>
          </p:cNvSpPr>
          <p:nvPr>
            <p:ph type="dt" sz="half" idx="10"/>
          </p:nvPr>
        </p:nvSpPr>
        <p:spPr/>
        <p:txBody>
          <a:bodyPr/>
          <a:lstStyle/>
          <a:p>
            <a:fld id="{C15F609C-F578-4485-B1FE-F08041804DD1}" type="datetimeFigureOut">
              <a:rPr lang="nb-NO" smtClean="0"/>
              <a:t>14.01.2024</a:t>
            </a:fld>
            <a:endParaRPr lang="nb-NO"/>
          </a:p>
        </p:txBody>
      </p:sp>
      <p:sp>
        <p:nvSpPr>
          <p:cNvPr id="4" name="Plassholder for bunntekst 3">
            <a:extLst>
              <a:ext uri="{FF2B5EF4-FFF2-40B4-BE49-F238E27FC236}">
                <a16:creationId xmlns:a16="http://schemas.microsoft.com/office/drawing/2014/main" id="{A03C7DEC-9C64-F135-3F06-FF7D41BF784F}"/>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C0F53F19-AC98-E9ED-1CD9-08CD0B325051}"/>
              </a:ext>
            </a:extLst>
          </p:cNvPr>
          <p:cNvSpPr>
            <a:spLocks noGrp="1"/>
          </p:cNvSpPr>
          <p:nvPr>
            <p:ph type="sldNum" sz="quarter" idx="12"/>
          </p:nvPr>
        </p:nvSpPr>
        <p:spPr/>
        <p:txBody>
          <a:bodyPr/>
          <a:lstStyle/>
          <a:p>
            <a:fld id="{80C3D80D-DCEF-4A45-9C1B-161C4BA5FA98}" type="slidenum">
              <a:rPr lang="nb-NO" smtClean="0"/>
              <a:t>‹#›</a:t>
            </a:fld>
            <a:endParaRPr lang="nb-NO"/>
          </a:p>
        </p:txBody>
      </p:sp>
    </p:spTree>
    <p:extLst>
      <p:ext uri="{BB962C8B-B14F-4D97-AF65-F5344CB8AC3E}">
        <p14:creationId xmlns:p14="http://schemas.microsoft.com/office/powerpoint/2010/main" val="2997972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AED039FF-A528-FE90-9E6A-C3793D3C5ADD}"/>
              </a:ext>
            </a:extLst>
          </p:cNvPr>
          <p:cNvSpPr>
            <a:spLocks noGrp="1"/>
          </p:cNvSpPr>
          <p:nvPr>
            <p:ph type="dt" sz="half" idx="10"/>
          </p:nvPr>
        </p:nvSpPr>
        <p:spPr/>
        <p:txBody>
          <a:bodyPr/>
          <a:lstStyle/>
          <a:p>
            <a:fld id="{C15F609C-F578-4485-B1FE-F08041804DD1}" type="datetimeFigureOut">
              <a:rPr lang="nb-NO" smtClean="0"/>
              <a:t>14.01.2024</a:t>
            </a:fld>
            <a:endParaRPr lang="nb-NO"/>
          </a:p>
        </p:txBody>
      </p:sp>
      <p:sp>
        <p:nvSpPr>
          <p:cNvPr id="3" name="Plassholder for bunntekst 2">
            <a:extLst>
              <a:ext uri="{FF2B5EF4-FFF2-40B4-BE49-F238E27FC236}">
                <a16:creationId xmlns:a16="http://schemas.microsoft.com/office/drawing/2014/main" id="{F19E1992-EB59-1D76-FFDD-B3C31FD079DD}"/>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0B2DEABD-5D6A-4870-AF12-54210BCC90C2}"/>
              </a:ext>
            </a:extLst>
          </p:cNvPr>
          <p:cNvSpPr>
            <a:spLocks noGrp="1"/>
          </p:cNvSpPr>
          <p:nvPr>
            <p:ph type="sldNum" sz="quarter" idx="12"/>
          </p:nvPr>
        </p:nvSpPr>
        <p:spPr/>
        <p:txBody>
          <a:bodyPr/>
          <a:lstStyle/>
          <a:p>
            <a:fld id="{80C3D80D-DCEF-4A45-9C1B-161C4BA5FA98}" type="slidenum">
              <a:rPr lang="nb-NO" smtClean="0"/>
              <a:t>‹#›</a:t>
            </a:fld>
            <a:endParaRPr lang="nb-NO"/>
          </a:p>
        </p:txBody>
      </p:sp>
    </p:spTree>
    <p:extLst>
      <p:ext uri="{BB962C8B-B14F-4D97-AF65-F5344CB8AC3E}">
        <p14:creationId xmlns:p14="http://schemas.microsoft.com/office/powerpoint/2010/main" val="2474995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9FB0902-79EC-012E-AF46-CF54F6AAB262}"/>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497E282A-52A0-59B4-1B82-2036C0E564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98367FB8-75AF-433A-BD7C-4D2885DD1C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D9EAAC5A-EE08-79E2-D3B4-3D1422DDD0EB}"/>
              </a:ext>
            </a:extLst>
          </p:cNvPr>
          <p:cNvSpPr>
            <a:spLocks noGrp="1"/>
          </p:cNvSpPr>
          <p:nvPr>
            <p:ph type="dt" sz="half" idx="10"/>
          </p:nvPr>
        </p:nvSpPr>
        <p:spPr/>
        <p:txBody>
          <a:bodyPr/>
          <a:lstStyle/>
          <a:p>
            <a:fld id="{C15F609C-F578-4485-B1FE-F08041804DD1}" type="datetimeFigureOut">
              <a:rPr lang="nb-NO" smtClean="0"/>
              <a:t>14.01.2024</a:t>
            </a:fld>
            <a:endParaRPr lang="nb-NO"/>
          </a:p>
        </p:txBody>
      </p:sp>
      <p:sp>
        <p:nvSpPr>
          <p:cNvPr id="6" name="Plassholder for bunntekst 5">
            <a:extLst>
              <a:ext uri="{FF2B5EF4-FFF2-40B4-BE49-F238E27FC236}">
                <a16:creationId xmlns:a16="http://schemas.microsoft.com/office/drawing/2014/main" id="{85AE67DF-9B02-EFB7-8F5E-939D0777554A}"/>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5E87F822-7714-B9EB-B459-39BE9C5CAAA2}"/>
              </a:ext>
            </a:extLst>
          </p:cNvPr>
          <p:cNvSpPr>
            <a:spLocks noGrp="1"/>
          </p:cNvSpPr>
          <p:nvPr>
            <p:ph type="sldNum" sz="quarter" idx="12"/>
          </p:nvPr>
        </p:nvSpPr>
        <p:spPr/>
        <p:txBody>
          <a:bodyPr/>
          <a:lstStyle/>
          <a:p>
            <a:fld id="{80C3D80D-DCEF-4A45-9C1B-161C4BA5FA98}" type="slidenum">
              <a:rPr lang="nb-NO" smtClean="0"/>
              <a:t>‹#›</a:t>
            </a:fld>
            <a:endParaRPr lang="nb-NO"/>
          </a:p>
        </p:txBody>
      </p:sp>
    </p:spTree>
    <p:extLst>
      <p:ext uri="{BB962C8B-B14F-4D97-AF65-F5344CB8AC3E}">
        <p14:creationId xmlns:p14="http://schemas.microsoft.com/office/powerpoint/2010/main" val="74604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B710CE0-DEAC-EED3-A1BD-A3ABC366F9F8}"/>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CDE19B2E-EF09-6243-B834-D1AAB0D883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E907B06D-3DFD-0A93-0699-A4AA3098E9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375AB014-3FDA-9A3E-C66D-698C3894672C}"/>
              </a:ext>
            </a:extLst>
          </p:cNvPr>
          <p:cNvSpPr>
            <a:spLocks noGrp="1"/>
          </p:cNvSpPr>
          <p:nvPr>
            <p:ph type="dt" sz="half" idx="10"/>
          </p:nvPr>
        </p:nvSpPr>
        <p:spPr/>
        <p:txBody>
          <a:bodyPr/>
          <a:lstStyle/>
          <a:p>
            <a:fld id="{C15F609C-F578-4485-B1FE-F08041804DD1}" type="datetimeFigureOut">
              <a:rPr lang="nb-NO" smtClean="0"/>
              <a:t>14.01.2024</a:t>
            </a:fld>
            <a:endParaRPr lang="nb-NO"/>
          </a:p>
        </p:txBody>
      </p:sp>
      <p:sp>
        <p:nvSpPr>
          <p:cNvPr id="6" name="Plassholder for bunntekst 5">
            <a:extLst>
              <a:ext uri="{FF2B5EF4-FFF2-40B4-BE49-F238E27FC236}">
                <a16:creationId xmlns:a16="http://schemas.microsoft.com/office/drawing/2014/main" id="{B3143067-B179-3743-C58D-6BAA5BC192DC}"/>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C25967D8-A2DD-B03B-7A84-DCEF9C92B06F}"/>
              </a:ext>
            </a:extLst>
          </p:cNvPr>
          <p:cNvSpPr>
            <a:spLocks noGrp="1"/>
          </p:cNvSpPr>
          <p:nvPr>
            <p:ph type="sldNum" sz="quarter" idx="12"/>
          </p:nvPr>
        </p:nvSpPr>
        <p:spPr/>
        <p:txBody>
          <a:bodyPr/>
          <a:lstStyle/>
          <a:p>
            <a:fld id="{80C3D80D-DCEF-4A45-9C1B-161C4BA5FA98}" type="slidenum">
              <a:rPr lang="nb-NO" smtClean="0"/>
              <a:t>‹#›</a:t>
            </a:fld>
            <a:endParaRPr lang="nb-NO"/>
          </a:p>
        </p:txBody>
      </p:sp>
    </p:spTree>
    <p:extLst>
      <p:ext uri="{BB962C8B-B14F-4D97-AF65-F5344CB8AC3E}">
        <p14:creationId xmlns:p14="http://schemas.microsoft.com/office/powerpoint/2010/main" val="132169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C8125152-E26C-EFBC-DE69-1A0F21EB15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55148CED-0F60-F13A-E7DC-CF77F2B8CA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4948F11D-CA78-8D5C-02A1-D69D951D14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5F609C-F578-4485-B1FE-F08041804DD1}" type="datetimeFigureOut">
              <a:rPr lang="nb-NO" smtClean="0"/>
              <a:t>14.01.2024</a:t>
            </a:fld>
            <a:endParaRPr lang="nb-NO"/>
          </a:p>
        </p:txBody>
      </p:sp>
      <p:sp>
        <p:nvSpPr>
          <p:cNvPr id="5" name="Plassholder for bunntekst 4">
            <a:extLst>
              <a:ext uri="{FF2B5EF4-FFF2-40B4-BE49-F238E27FC236}">
                <a16:creationId xmlns:a16="http://schemas.microsoft.com/office/drawing/2014/main" id="{E8D13F79-9EA8-A1EB-F268-59E90AAA0C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3172C23F-9823-E325-A719-0001F9D5E6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C3D80D-DCEF-4A45-9C1B-161C4BA5FA98}" type="slidenum">
              <a:rPr lang="nb-NO" smtClean="0"/>
              <a:t>‹#›</a:t>
            </a:fld>
            <a:endParaRPr lang="nb-NO"/>
          </a:p>
        </p:txBody>
      </p:sp>
    </p:spTree>
    <p:extLst>
      <p:ext uri="{BB962C8B-B14F-4D97-AF65-F5344CB8AC3E}">
        <p14:creationId xmlns:p14="http://schemas.microsoft.com/office/powerpoint/2010/main" val="2978325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emf"/></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package" Target="../embeddings/Microsoft_Excel_Worksheet.xlsx"/><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package" Target="../embeddings/Microsoft_Excel_Worksheet1.xlsx"/><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3" name="Rectangle 52">
            <a:extLst>
              <a:ext uri="{FF2B5EF4-FFF2-40B4-BE49-F238E27FC236}">
                <a16:creationId xmlns:a16="http://schemas.microsoft.com/office/drawing/2014/main" id="{93245F62-CCC4-49E4-B95B-EA6C1E7905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0BC7F561-5385-4E20-1BD2-D50F3CCFF2B0}"/>
              </a:ext>
            </a:extLst>
          </p:cNvPr>
          <p:cNvSpPr>
            <a:spLocks noGrp="1"/>
          </p:cNvSpPr>
          <p:nvPr>
            <p:ph type="ctrTitle"/>
          </p:nvPr>
        </p:nvSpPr>
        <p:spPr>
          <a:xfrm>
            <a:off x="638882" y="3211032"/>
            <a:ext cx="10909640" cy="2064870"/>
          </a:xfrm>
        </p:spPr>
        <p:txBody>
          <a:bodyPr anchor="b">
            <a:normAutofit/>
          </a:bodyPr>
          <a:lstStyle/>
          <a:p>
            <a:r>
              <a:rPr lang="nb-NO" sz="2800" b="1" dirty="0"/>
              <a:t>Årsmøte i Askim BK</a:t>
            </a:r>
            <a:br>
              <a:rPr lang="nb-NO" sz="2800" b="1" dirty="0"/>
            </a:br>
            <a:r>
              <a:rPr lang="nb-NO" sz="2800" b="1" dirty="0"/>
              <a:t>den 13.2.24 kl. 18.00 på Gilje</a:t>
            </a:r>
            <a:br>
              <a:rPr lang="nb-NO" sz="2400" b="1" dirty="0"/>
            </a:br>
            <a:br>
              <a:rPr lang="nb-NO" sz="2400" b="1" dirty="0"/>
            </a:br>
            <a:r>
              <a:rPr lang="nb-NO" sz="2400" dirty="0"/>
              <a:t>Forslagsfrist for saker til årsmøtebehandling må sendes styret innen 5. februar.</a:t>
            </a:r>
            <a:br>
              <a:rPr lang="nb-NO" sz="2400" dirty="0"/>
            </a:br>
            <a:endParaRPr lang="nb-NO" sz="2400" b="1" dirty="0"/>
          </a:p>
        </p:txBody>
      </p:sp>
      <p:sp>
        <p:nvSpPr>
          <p:cNvPr id="3" name="Undertittel 2">
            <a:extLst>
              <a:ext uri="{FF2B5EF4-FFF2-40B4-BE49-F238E27FC236}">
                <a16:creationId xmlns:a16="http://schemas.microsoft.com/office/drawing/2014/main" id="{80277CB4-C11B-AEF4-F99D-2523D6420022}"/>
              </a:ext>
            </a:extLst>
          </p:cNvPr>
          <p:cNvSpPr>
            <a:spLocks noGrp="1"/>
          </p:cNvSpPr>
          <p:nvPr>
            <p:ph type="subTitle" idx="1"/>
          </p:nvPr>
        </p:nvSpPr>
        <p:spPr>
          <a:xfrm>
            <a:off x="638881" y="5660607"/>
            <a:ext cx="10909643" cy="552659"/>
          </a:xfrm>
        </p:spPr>
        <p:txBody>
          <a:bodyPr anchor="t">
            <a:normAutofit/>
          </a:bodyPr>
          <a:lstStyle/>
          <a:p>
            <a:r>
              <a:rPr lang="nb-NO" sz="1700" dirty="0"/>
              <a:t>Her legges ved alle årsmøtepapirer unntatt innkomne saker etter 15.1.24.</a:t>
            </a:r>
          </a:p>
        </p:txBody>
      </p:sp>
      <p:pic>
        <p:nvPicPr>
          <p:cNvPr id="4" name="Bilde 3">
            <a:extLst>
              <a:ext uri="{FF2B5EF4-FFF2-40B4-BE49-F238E27FC236}">
                <a16:creationId xmlns:a16="http://schemas.microsoft.com/office/drawing/2014/main" id="{C133BBF5-10FF-B756-AEDB-FE4F90199EE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7808" y="254587"/>
            <a:ext cx="5369579" cy="1704842"/>
          </a:xfrm>
          <a:prstGeom prst="rect">
            <a:avLst/>
          </a:prstGeom>
        </p:spPr>
      </p:pic>
      <p:sp>
        <p:nvSpPr>
          <p:cNvPr id="55" name="sketch line">
            <a:extLst>
              <a:ext uri="{FF2B5EF4-FFF2-40B4-BE49-F238E27FC236}">
                <a16:creationId xmlns:a16="http://schemas.microsoft.com/office/drawing/2014/main" id="{E6C0DD6B-6AA3-448F-9B99-8386295BC1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07702" y="5509052"/>
            <a:ext cx="4572000" cy="18288"/>
          </a:xfrm>
          <a:custGeom>
            <a:avLst/>
            <a:gdLst>
              <a:gd name="connsiteX0" fmla="*/ 0 w 4572000"/>
              <a:gd name="connsiteY0" fmla="*/ 0 h 18288"/>
              <a:gd name="connsiteX1" fmla="*/ 515983 w 4572000"/>
              <a:gd name="connsiteY1" fmla="*/ 0 h 18288"/>
              <a:gd name="connsiteX2" fmla="*/ 1031966 w 4572000"/>
              <a:gd name="connsiteY2" fmla="*/ 0 h 18288"/>
              <a:gd name="connsiteX3" fmla="*/ 1639389 w 4572000"/>
              <a:gd name="connsiteY3" fmla="*/ 0 h 18288"/>
              <a:gd name="connsiteX4" fmla="*/ 2383971 w 4572000"/>
              <a:gd name="connsiteY4" fmla="*/ 0 h 18288"/>
              <a:gd name="connsiteX5" fmla="*/ 2945674 w 4572000"/>
              <a:gd name="connsiteY5" fmla="*/ 0 h 18288"/>
              <a:gd name="connsiteX6" fmla="*/ 3507377 w 4572000"/>
              <a:gd name="connsiteY6" fmla="*/ 0 h 18288"/>
              <a:gd name="connsiteX7" fmla="*/ 4572000 w 4572000"/>
              <a:gd name="connsiteY7" fmla="*/ 0 h 18288"/>
              <a:gd name="connsiteX8" fmla="*/ 4572000 w 4572000"/>
              <a:gd name="connsiteY8" fmla="*/ 18288 h 18288"/>
              <a:gd name="connsiteX9" fmla="*/ 3873137 w 4572000"/>
              <a:gd name="connsiteY9" fmla="*/ 18288 h 18288"/>
              <a:gd name="connsiteX10" fmla="*/ 3311434 w 4572000"/>
              <a:gd name="connsiteY10" fmla="*/ 18288 h 18288"/>
              <a:gd name="connsiteX11" fmla="*/ 2749731 w 4572000"/>
              <a:gd name="connsiteY11" fmla="*/ 18288 h 18288"/>
              <a:gd name="connsiteX12" fmla="*/ 2050869 w 4572000"/>
              <a:gd name="connsiteY12" fmla="*/ 18288 h 18288"/>
              <a:gd name="connsiteX13" fmla="*/ 1306286 w 4572000"/>
              <a:gd name="connsiteY13" fmla="*/ 18288 h 18288"/>
              <a:gd name="connsiteX14" fmla="*/ 790303 w 4572000"/>
              <a:gd name="connsiteY14" fmla="*/ 18288 h 18288"/>
              <a:gd name="connsiteX15" fmla="*/ 0 w 4572000"/>
              <a:gd name="connsiteY15" fmla="*/ 18288 h 18288"/>
              <a:gd name="connsiteX16" fmla="*/ 0 w 457200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0" h="18288" fill="none" extrusionOk="0">
                <a:moveTo>
                  <a:pt x="0" y="0"/>
                </a:moveTo>
                <a:cubicBezTo>
                  <a:pt x="105156" y="-20963"/>
                  <a:pt x="340432" y="822"/>
                  <a:pt x="515983" y="0"/>
                </a:cubicBezTo>
                <a:cubicBezTo>
                  <a:pt x="691534" y="-822"/>
                  <a:pt x="850679" y="16479"/>
                  <a:pt x="1031966" y="0"/>
                </a:cubicBezTo>
                <a:cubicBezTo>
                  <a:pt x="1213253" y="-16479"/>
                  <a:pt x="1443646" y="-18730"/>
                  <a:pt x="1639389" y="0"/>
                </a:cubicBezTo>
                <a:cubicBezTo>
                  <a:pt x="1835132" y="18730"/>
                  <a:pt x="2159975" y="18531"/>
                  <a:pt x="2383971" y="0"/>
                </a:cubicBezTo>
                <a:cubicBezTo>
                  <a:pt x="2607967" y="-18531"/>
                  <a:pt x="2719096" y="-12030"/>
                  <a:pt x="2945674" y="0"/>
                </a:cubicBezTo>
                <a:cubicBezTo>
                  <a:pt x="3172252" y="12030"/>
                  <a:pt x="3269167" y="27666"/>
                  <a:pt x="3507377" y="0"/>
                </a:cubicBezTo>
                <a:cubicBezTo>
                  <a:pt x="3745587" y="-27666"/>
                  <a:pt x="4116741" y="18705"/>
                  <a:pt x="4572000" y="0"/>
                </a:cubicBezTo>
                <a:cubicBezTo>
                  <a:pt x="4572895" y="8974"/>
                  <a:pt x="4571454" y="9359"/>
                  <a:pt x="4572000" y="18288"/>
                </a:cubicBezTo>
                <a:cubicBezTo>
                  <a:pt x="4374698" y="3942"/>
                  <a:pt x="4098874" y="-11042"/>
                  <a:pt x="3873137" y="18288"/>
                </a:cubicBezTo>
                <a:cubicBezTo>
                  <a:pt x="3647400" y="47618"/>
                  <a:pt x="3517055" y="5421"/>
                  <a:pt x="3311434" y="18288"/>
                </a:cubicBezTo>
                <a:cubicBezTo>
                  <a:pt x="3105813" y="31155"/>
                  <a:pt x="3025168" y="17856"/>
                  <a:pt x="2749731" y="18288"/>
                </a:cubicBezTo>
                <a:cubicBezTo>
                  <a:pt x="2474294" y="18720"/>
                  <a:pt x="2291766" y="-14168"/>
                  <a:pt x="2050869" y="18288"/>
                </a:cubicBezTo>
                <a:cubicBezTo>
                  <a:pt x="1809972" y="50744"/>
                  <a:pt x="1540276" y="46798"/>
                  <a:pt x="1306286" y="18288"/>
                </a:cubicBezTo>
                <a:cubicBezTo>
                  <a:pt x="1072296" y="-10222"/>
                  <a:pt x="972445" y="19645"/>
                  <a:pt x="790303" y="18288"/>
                </a:cubicBezTo>
                <a:cubicBezTo>
                  <a:pt x="608161" y="16931"/>
                  <a:pt x="200981" y="8241"/>
                  <a:pt x="0" y="18288"/>
                </a:cubicBezTo>
                <a:cubicBezTo>
                  <a:pt x="-229" y="14222"/>
                  <a:pt x="509" y="5816"/>
                  <a:pt x="0" y="0"/>
                </a:cubicBezTo>
                <a:close/>
              </a:path>
              <a:path w="4572000" h="18288" stroke="0" extrusionOk="0">
                <a:moveTo>
                  <a:pt x="0" y="0"/>
                </a:moveTo>
                <a:cubicBezTo>
                  <a:pt x="143285" y="-9565"/>
                  <a:pt x="327959" y="-11498"/>
                  <a:pt x="561703" y="0"/>
                </a:cubicBezTo>
                <a:cubicBezTo>
                  <a:pt x="795447" y="11498"/>
                  <a:pt x="838260" y="18255"/>
                  <a:pt x="1077686" y="0"/>
                </a:cubicBezTo>
                <a:cubicBezTo>
                  <a:pt x="1317112" y="-18255"/>
                  <a:pt x="1437472" y="23514"/>
                  <a:pt x="1639389" y="0"/>
                </a:cubicBezTo>
                <a:cubicBezTo>
                  <a:pt x="1841306" y="-23514"/>
                  <a:pt x="2037142" y="-12551"/>
                  <a:pt x="2292531" y="0"/>
                </a:cubicBezTo>
                <a:cubicBezTo>
                  <a:pt x="2547920" y="12551"/>
                  <a:pt x="2810436" y="-20352"/>
                  <a:pt x="2991394" y="0"/>
                </a:cubicBezTo>
                <a:cubicBezTo>
                  <a:pt x="3172352" y="20352"/>
                  <a:pt x="3530025" y="-13347"/>
                  <a:pt x="3735977" y="0"/>
                </a:cubicBezTo>
                <a:cubicBezTo>
                  <a:pt x="3941929" y="13347"/>
                  <a:pt x="4161497" y="34086"/>
                  <a:pt x="4572000" y="0"/>
                </a:cubicBezTo>
                <a:cubicBezTo>
                  <a:pt x="4571545" y="6162"/>
                  <a:pt x="4571903" y="11775"/>
                  <a:pt x="4572000" y="18288"/>
                </a:cubicBezTo>
                <a:cubicBezTo>
                  <a:pt x="4228040" y="36490"/>
                  <a:pt x="4199736" y="42557"/>
                  <a:pt x="3873137" y="18288"/>
                </a:cubicBezTo>
                <a:cubicBezTo>
                  <a:pt x="3546538" y="-5981"/>
                  <a:pt x="3472124" y="16809"/>
                  <a:pt x="3128554" y="18288"/>
                </a:cubicBezTo>
                <a:cubicBezTo>
                  <a:pt x="2784984" y="19767"/>
                  <a:pt x="2735896" y="-17781"/>
                  <a:pt x="2383971" y="18288"/>
                </a:cubicBezTo>
                <a:cubicBezTo>
                  <a:pt x="2032046" y="54357"/>
                  <a:pt x="2019324" y="2920"/>
                  <a:pt x="1867989" y="18288"/>
                </a:cubicBezTo>
                <a:cubicBezTo>
                  <a:pt x="1716654" y="33656"/>
                  <a:pt x="1418675" y="32575"/>
                  <a:pt x="1169126" y="18288"/>
                </a:cubicBezTo>
                <a:cubicBezTo>
                  <a:pt x="919577" y="4001"/>
                  <a:pt x="798537" y="16165"/>
                  <a:pt x="561703" y="18288"/>
                </a:cubicBezTo>
                <a:cubicBezTo>
                  <a:pt x="324869" y="20411"/>
                  <a:pt x="221395" y="-912"/>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ktangel 4">
            <a:extLst>
              <a:ext uri="{FF2B5EF4-FFF2-40B4-BE49-F238E27FC236}">
                <a16:creationId xmlns:a16="http://schemas.microsoft.com/office/drawing/2014/main" id="{81523EE1-7CC2-3DC6-27B9-9040CE067C3E}"/>
              </a:ext>
            </a:extLst>
          </p:cNvPr>
          <p:cNvSpPr/>
          <p:nvPr/>
        </p:nvSpPr>
        <p:spPr>
          <a:xfrm>
            <a:off x="669850" y="425302"/>
            <a:ext cx="4111155" cy="149493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spcAft>
                <a:spcPts val="600"/>
              </a:spcAft>
            </a:pPr>
            <a:r>
              <a:rPr lang="nb-NO" sz="2000" dirty="0"/>
              <a:t>Til alle medlemmer i Askim BK.</a:t>
            </a:r>
          </a:p>
          <a:p>
            <a:pPr algn="ctr">
              <a:spcAft>
                <a:spcPts val="600"/>
              </a:spcAft>
            </a:pPr>
            <a:r>
              <a:rPr lang="nb-NO" sz="2000" dirty="0"/>
              <a:t>Årsmøteinnkalling 2024.</a:t>
            </a:r>
          </a:p>
        </p:txBody>
      </p:sp>
    </p:spTree>
    <p:extLst>
      <p:ext uri="{BB962C8B-B14F-4D97-AF65-F5344CB8AC3E}">
        <p14:creationId xmlns:p14="http://schemas.microsoft.com/office/powerpoint/2010/main" val="1313348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8233B0-41B5-4D9A-AEEC-13DB66A8C9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1247F6BD-6920-022E-D01C-11A0603CCEA7}"/>
              </a:ext>
            </a:extLst>
          </p:cNvPr>
          <p:cNvSpPr>
            <a:spLocks noGrp="1"/>
          </p:cNvSpPr>
          <p:nvPr>
            <p:ph type="title"/>
          </p:nvPr>
        </p:nvSpPr>
        <p:spPr>
          <a:xfrm>
            <a:off x="808638" y="386930"/>
            <a:ext cx="9236700" cy="1188950"/>
          </a:xfrm>
        </p:spPr>
        <p:txBody>
          <a:bodyPr anchor="b">
            <a:normAutofit/>
          </a:bodyPr>
          <a:lstStyle/>
          <a:p>
            <a:r>
              <a:rPr lang="nb-NO" sz="5400"/>
              <a:t>Årsmøte heves!</a:t>
            </a:r>
          </a:p>
        </p:txBody>
      </p:sp>
      <p:grpSp>
        <p:nvGrpSpPr>
          <p:cNvPr id="11" name="Group 10">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2" name="Rectangle 11">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Plassholder for innhold 2">
            <a:extLst>
              <a:ext uri="{FF2B5EF4-FFF2-40B4-BE49-F238E27FC236}">
                <a16:creationId xmlns:a16="http://schemas.microsoft.com/office/drawing/2014/main" id="{6D448E03-2A5E-F26A-FD5E-6FA598923211}"/>
              </a:ext>
            </a:extLst>
          </p:cNvPr>
          <p:cNvGraphicFramePr>
            <a:graphicFrameLocks noGrp="1"/>
          </p:cNvGraphicFramePr>
          <p:nvPr>
            <p:ph idx="1"/>
            <p:extLst>
              <p:ext uri="{D42A27DB-BD31-4B8C-83A1-F6EECF244321}">
                <p14:modId xmlns:p14="http://schemas.microsoft.com/office/powerpoint/2010/main" val="2935929438"/>
              </p:ext>
            </p:extLst>
          </p:nvPr>
        </p:nvGraphicFramePr>
        <p:xfrm>
          <a:off x="825264" y="2598710"/>
          <a:ext cx="10039472" cy="34381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817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E846CFBB-FD5F-6161-9FF3-27BDAEA7FA27}"/>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a:solidFill>
                  <a:srgbClr val="FFFFFF"/>
                </a:solidFill>
                <a:latin typeface="+mj-lt"/>
                <a:ea typeface="+mj-ea"/>
                <a:cs typeface="+mj-cs"/>
              </a:rPr>
              <a:t>Forslag terminliste hele 2024</a:t>
            </a:r>
          </a:p>
        </p:txBody>
      </p:sp>
      <p:pic>
        <p:nvPicPr>
          <p:cNvPr id="3" name="Bilde 2">
            <a:extLst>
              <a:ext uri="{FF2B5EF4-FFF2-40B4-BE49-F238E27FC236}">
                <a16:creationId xmlns:a16="http://schemas.microsoft.com/office/drawing/2014/main" id="{0782DC35-FC24-6F25-06F5-285BD67C0D38}"/>
              </a:ext>
            </a:extLst>
          </p:cNvPr>
          <p:cNvPicPr>
            <a:picLocks noChangeAspect="1"/>
          </p:cNvPicPr>
          <p:nvPr/>
        </p:nvPicPr>
        <p:blipFill>
          <a:blip r:embed="rId2"/>
          <a:stretch>
            <a:fillRect/>
          </a:stretch>
        </p:blipFill>
        <p:spPr>
          <a:xfrm>
            <a:off x="384929" y="1104098"/>
            <a:ext cx="3158002" cy="749873"/>
          </a:xfrm>
          <a:prstGeom prst="rect">
            <a:avLst/>
          </a:prstGeom>
        </p:spPr>
      </p:pic>
      <p:graphicFrame>
        <p:nvGraphicFramePr>
          <p:cNvPr id="12" name="Objekt 11">
            <a:extLst>
              <a:ext uri="{FF2B5EF4-FFF2-40B4-BE49-F238E27FC236}">
                <a16:creationId xmlns:a16="http://schemas.microsoft.com/office/drawing/2014/main" id="{D2CF4EA5-AEC7-EE33-A418-9C610880EB05}"/>
              </a:ext>
            </a:extLst>
          </p:cNvPr>
          <p:cNvGraphicFramePr>
            <a:graphicFrameLocks noChangeAspect="1"/>
          </p:cNvGraphicFramePr>
          <p:nvPr>
            <p:extLst>
              <p:ext uri="{D42A27DB-BD31-4B8C-83A1-F6EECF244321}">
                <p14:modId xmlns:p14="http://schemas.microsoft.com/office/powerpoint/2010/main" val="1232580234"/>
              </p:ext>
            </p:extLst>
          </p:nvPr>
        </p:nvGraphicFramePr>
        <p:xfrm>
          <a:off x="3766915" y="205339"/>
          <a:ext cx="7578023" cy="6425786"/>
        </p:xfrm>
        <a:graphic>
          <a:graphicData uri="http://schemas.openxmlformats.org/presentationml/2006/ole">
            <mc:AlternateContent xmlns:mc="http://schemas.openxmlformats.org/markup-compatibility/2006">
              <mc:Choice xmlns:v="urn:schemas-microsoft-com:vml" Requires="v">
                <p:oleObj name="Worksheet" r:id="rId3" imgW="9734727" imgH="8253639" progId="Excel.Sheet.12">
                  <p:embed/>
                </p:oleObj>
              </mc:Choice>
              <mc:Fallback>
                <p:oleObj name="Worksheet" r:id="rId3" imgW="9734727" imgH="8253639" progId="Excel.Sheet.12">
                  <p:embed/>
                  <p:pic>
                    <p:nvPicPr>
                      <p:cNvPr id="12" name="Objekt 11">
                        <a:extLst>
                          <a:ext uri="{FF2B5EF4-FFF2-40B4-BE49-F238E27FC236}">
                            <a16:creationId xmlns:a16="http://schemas.microsoft.com/office/drawing/2014/main" id="{D2CF4EA5-AEC7-EE33-A418-9C610880EB05}"/>
                          </a:ext>
                        </a:extLst>
                      </p:cNvPr>
                      <p:cNvPicPr/>
                      <p:nvPr/>
                    </p:nvPicPr>
                    <p:blipFill>
                      <a:blip r:embed="rId4"/>
                      <a:stretch>
                        <a:fillRect/>
                      </a:stretch>
                    </p:blipFill>
                    <p:spPr>
                      <a:xfrm>
                        <a:off x="3766915" y="205339"/>
                        <a:ext cx="7578023" cy="6425786"/>
                      </a:xfrm>
                      <a:prstGeom prst="rect">
                        <a:avLst/>
                      </a:prstGeom>
                    </p:spPr>
                  </p:pic>
                </p:oleObj>
              </mc:Fallback>
            </mc:AlternateContent>
          </a:graphicData>
        </a:graphic>
      </p:graphicFrame>
      <p:pic>
        <p:nvPicPr>
          <p:cNvPr id="13" name="Bilde 12">
            <a:extLst>
              <a:ext uri="{FF2B5EF4-FFF2-40B4-BE49-F238E27FC236}">
                <a16:creationId xmlns:a16="http://schemas.microsoft.com/office/drawing/2014/main" id="{335D1F02-0E48-AE68-CC54-11156068AAD7}"/>
              </a:ext>
            </a:extLst>
          </p:cNvPr>
          <p:cNvPicPr>
            <a:picLocks noChangeAspect="1"/>
          </p:cNvPicPr>
          <p:nvPr/>
        </p:nvPicPr>
        <p:blipFill>
          <a:blip r:embed="rId5"/>
          <a:stretch>
            <a:fillRect/>
          </a:stretch>
        </p:blipFill>
        <p:spPr>
          <a:xfrm>
            <a:off x="1" y="225969"/>
            <a:ext cx="1991710" cy="630745"/>
          </a:xfrm>
          <a:prstGeom prst="rect">
            <a:avLst/>
          </a:prstGeom>
        </p:spPr>
      </p:pic>
    </p:spTree>
    <p:extLst>
      <p:ext uri="{BB962C8B-B14F-4D97-AF65-F5344CB8AC3E}">
        <p14:creationId xmlns:p14="http://schemas.microsoft.com/office/powerpoint/2010/main" val="1160966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34">
            <a:extLst>
              <a:ext uri="{FF2B5EF4-FFF2-40B4-BE49-F238E27FC236}">
                <a16:creationId xmlns:a16="http://schemas.microsoft.com/office/drawing/2014/main" id="{3346177D-ADC4-4968-B747-5CFCD390B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547E392E-9438-457E-FAC0-EF3F767FB5C8}"/>
              </a:ext>
            </a:extLst>
          </p:cNvPr>
          <p:cNvSpPr>
            <a:spLocks noGrp="1"/>
          </p:cNvSpPr>
          <p:nvPr>
            <p:ph type="title"/>
          </p:nvPr>
        </p:nvSpPr>
        <p:spPr>
          <a:xfrm>
            <a:off x="5022669" y="280502"/>
            <a:ext cx="6831873" cy="1097629"/>
          </a:xfrm>
        </p:spPr>
        <p:txBody>
          <a:bodyPr anchor="b">
            <a:normAutofit fontScale="90000"/>
          </a:bodyPr>
          <a:lstStyle/>
          <a:p>
            <a:r>
              <a:rPr lang="nb-NO" sz="3700" b="1" dirty="0">
                <a:latin typeface="Calibri" panose="020F0502020204030204" pitchFamily="34" charset="0"/>
                <a:ea typeface="Calibri" panose="020F0502020204030204" pitchFamily="34" charset="0"/>
                <a:cs typeface="Calibri" panose="020F0502020204030204" pitchFamily="34" charset="0"/>
              </a:rPr>
              <a:t>Dagsorden for årsmøte 2024</a:t>
            </a:r>
            <a:br>
              <a:rPr lang="nb-NO" sz="3700" dirty="0">
                <a:latin typeface="Calibri" panose="020F0502020204030204" pitchFamily="34" charset="0"/>
                <a:ea typeface="Calibri" panose="020F0502020204030204" pitchFamily="34" charset="0"/>
                <a:cs typeface="Times New Roman" panose="02020603050405020304" pitchFamily="18" charset="0"/>
              </a:rPr>
            </a:br>
            <a:endParaRPr lang="nb-NO" sz="3700" dirty="0"/>
          </a:p>
        </p:txBody>
      </p:sp>
      <p:pic>
        <p:nvPicPr>
          <p:cNvPr id="4" name="Bilde 3">
            <a:extLst>
              <a:ext uri="{FF2B5EF4-FFF2-40B4-BE49-F238E27FC236}">
                <a16:creationId xmlns:a16="http://schemas.microsoft.com/office/drawing/2014/main" id="{9F5FE2E2-A1D4-2966-720E-8C93EA00448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662" y="1001864"/>
            <a:ext cx="3089200" cy="980821"/>
          </a:xfrm>
          <a:prstGeom prst="rect">
            <a:avLst/>
          </a:prstGeom>
        </p:spPr>
      </p:pic>
      <p:sp>
        <p:nvSpPr>
          <p:cNvPr id="3" name="Plassholder for innhold 2">
            <a:extLst>
              <a:ext uri="{FF2B5EF4-FFF2-40B4-BE49-F238E27FC236}">
                <a16:creationId xmlns:a16="http://schemas.microsoft.com/office/drawing/2014/main" id="{BD4FCCCE-B9D5-3968-2DE4-827750C2FDFB}"/>
              </a:ext>
            </a:extLst>
          </p:cNvPr>
          <p:cNvSpPr>
            <a:spLocks noGrp="1"/>
          </p:cNvSpPr>
          <p:nvPr>
            <p:ph idx="1"/>
          </p:nvPr>
        </p:nvSpPr>
        <p:spPr>
          <a:xfrm>
            <a:off x="4996542" y="1306285"/>
            <a:ext cx="6844937" cy="4748349"/>
          </a:xfrm>
        </p:spPr>
        <p:txBody>
          <a:bodyPr anchor="t">
            <a:normAutofit/>
          </a:bodyPr>
          <a:lstStyle/>
          <a:p>
            <a:pPr marL="36000" indent="0">
              <a:lnSpc>
                <a:spcPct val="120000"/>
              </a:lnSpc>
              <a:spcBef>
                <a:spcPts val="300"/>
              </a:spcBef>
              <a:buNone/>
            </a:pPr>
            <a:r>
              <a:rPr lang="nb-NO" sz="1800" dirty="0">
                <a:effectLst/>
                <a:latin typeface="Calibri" panose="020F0502020204030204" pitchFamily="34" charset="0"/>
                <a:ea typeface="Calibri" panose="020F0502020204030204" pitchFamily="34" charset="0"/>
                <a:cs typeface="Calibri" panose="020F0502020204030204" pitchFamily="34" charset="0"/>
              </a:rPr>
              <a:t>1</a:t>
            </a:r>
            <a:r>
              <a:rPr lang="nb-NO" sz="2000" dirty="0">
                <a:effectLst/>
                <a:latin typeface="Calibri" panose="020F0502020204030204" pitchFamily="34" charset="0"/>
                <a:ea typeface="Calibri" panose="020F0502020204030204" pitchFamily="34" charset="0"/>
                <a:cs typeface="Calibri" panose="020F0502020204030204" pitchFamily="34" charset="0"/>
              </a:rPr>
              <a:t>. Godkjenning av innkallingen</a:t>
            </a:r>
            <a:endParaRPr lang="nb-NO" sz="2000" dirty="0">
              <a:effectLst/>
              <a:latin typeface="Calibri" panose="020F0502020204030204" pitchFamily="34" charset="0"/>
              <a:ea typeface="Calibri" panose="020F0502020204030204" pitchFamily="34" charset="0"/>
              <a:cs typeface="Times New Roman" panose="02020603050405020304" pitchFamily="18" charset="0"/>
            </a:endParaRPr>
          </a:p>
          <a:p>
            <a:pPr marL="36000" indent="0">
              <a:lnSpc>
                <a:spcPct val="120000"/>
              </a:lnSpc>
              <a:spcBef>
                <a:spcPts val="300"/>
              </a:spcBef>
              <a:buNone/>
            </a:pPr>
            <a:r>
              <a:rPr lang="nb-NO" sz="2000" dirty="0">
                <a:effectLst/>
                <a:latin typeface="Calibri" panose="020F0502020204030204" pitchFamily="34" charset="0"/>
                <a:ea typeface="Calibri" panose="020F0502020204030204" pitchFamily="34" charset="0"/>
                <a:cs typeface="Calibri" panose="020F0502020204030204" pitchFamily="34" charset="0"/>
              </a:rPr>
              <a:t>2. Godkjenning av dagsorden </a:t>
            </a:r>
            <a:endParaRPr lang="nb-NO" sz="2000" dirty="0">
              <a:effectLst/>
              <a:latin typeface="Calibri" panose="020F0502020204030204" pitchFamily="34" charset="0"/>
              <a:ea typeface="Calibri" panose="020F0502020204030204" pitchFamily="34" charset="0"/>
              <a:cs typeface="Times New Roman" panose="02020603050405020304" pitchFamily="18" charset="0"/>
            </a:endParaRPr>
          </a:p>
          <a:p>
            <a:pPr marL="36000" indent="0">
              <a:lnSpc>
                <a:spcPct val="120000"/>
              </a:lnSpc>
              <a:spcBef>
                <a:spcPts val="300"/>
              </a:spcBef>
              <a:buNone/>
            </a:pPr>
            <a:r>
              <a:rPr lang="nb-NO" sz="2000" dirty="0">
                <a:effectLst/>
                <a:latin typeface="Calibri" panose="020F0502020204030204" pitchFamily="34" charset="0"/>
                <a:ea typeface="Calibri" panose="020F0502020204030204" pitchFamily="34" charset="0"/>
                <a:cs typeface="Calibri" panose="020F0502020204030204" pitchFamily="34" charset="0"/>
              </a:rPr>
              <a:t>3. Valg av møteleder og referent</a:t>
            </a:r>
            <a:endParaRPr lang="nb-NO" sz="2000" dirty="0">
              <a:effectLst/>
              <a:latin typeface="Calibri" panose="020F0502020204030204" pitchFamily="34" charset="0"/>
              <a:ea typeface="Calibri" panose="020F0502020204030204" pitchFamily="34" charset="0"/>
              <a:cs typeface="Times New Roman" panose="02020603050405020304" pitchFamily="18" charset="0"/>
            </a:endParaRPr>
          </a:p>
          <a:p>
            <a:pPr marL="36000" indent="0">
              <a:lnSpc>
                <a:spcPct val="120000"/>
              </a:lnSpc>
              <a:spcBef>
                <a:spcPts val="300"/>
              </a:spcBef>
              <a:buNone/>
            </a:pPr>
            <a:r>
              <a:rPr lang="nb-NO" sz="2000" dirty="0">
                <a:effectLst/>
                <a:latin typeface="Calibri" panose="020F0502020204030204" pitchFamily="34" charset="0"/>
                <a:ea typeface="Calibri" panose="020F0502020204030204" pitchFamily="34" charset="0"/>
                <a:cs typeface="Calibri" panose="020F0502020204030204" pitchFamily="34" charset="0"/>
              </a:rPr>
              <a:t>4. Valg av 2 medlemmer til å undertegne protokollen.</a:t>
            </a:r>
            <a:endParaRPr lang="nb-NO" sz="2000" dirty="0">
              <a:effectLst/>
              <a:latin typeface="Calibri" panose="020F0502020204030204" pitchFamily="34" charset="0"/>
              <a:ea typeface="Calibri" panose="020F0502020204030204" pitchFamily="34" charset="0"/>
              <a:cs typeface="Times New Roman" panose="02020603050405020304" pitchFamily="18" charset="0"/>
            </a:endParaRPr>
          </a:p>
          <a:p>
            <a:pPr marL="36000" indent="0">
              <a:lnSpc>
                <a:spcPct val="120000"/>
              </a:lnSpc>
              <a:spcBef>
                <a:spcPts val="300"/>
              </a:spcBef>
              <a:buNone/>
            </a:pPr>
            <a:r>
              <a:rPr lang="nb-NO" sz="2000" dirty="0">
                <a:effectLst/>
                <a:latin typeface="Calibri" panose="020F0502020204030204" pitchFamily="34" charset="0"/>
                <a:ea typeface="Calibri" panose="020F0502020204030204" pitchFamily="34" charset="0"/>
                <a:cs typeface="Calibri" panose="020F0502020204030204" pitchFamily="34" charset="0"/>
              </a:rPr>
              <a:t>5. Styrets årsberetning for 2023</a:t>
            </a:r>
            <a:endParaRPr lang="nb-NO" sz="2000" dirty="0">
              <a:effectLst/>
              <a:latin typeface="Calibri" panose="020F0502020204030204" pitchFamily="34" charset="0"/>
              <a:ea typeface="Calibri" panose="020F0502020204030204" pitchFamily="34" charset="0"/>
              <a:cs typeface="Times New Roman" panose="02020603050405020304" pitchFamily="18" charset="0"/>
            </a:endParaRPr>
          </a:p>
          <a:p>
            <a:pPr marL="36000" indent="0">
              <a:lnSpc>
                <a:spcPct val="120000"/>
              </a:lnSpc>
              <a:spcBef>
                <a:spcPts val="300"/>
              </a:spcBef>
              <a:buNone/>
            </a:pPr>
            <a:r>
              <a:rPr lang="nb-NO" sz="2000" dirty="0">
                <a:effectLst/>
                <a:latin typeface="Calibri" panose="020F0502020204030204" pitchFamily="34" charset="0"/>
                <a:ea typeface="Calibri" panose="020F0502020204030204" pitchFamily="34" charset="0"/>
                <a:cs typeface="Calibri" panose="020F0502020204030204" pitchFamily="34" charset="0"/>
              </a:rPr>
              <a:t>6. Regnskap 2023 med revisorberetning</a:t>
            </a:r>
            <a:endParaRPr lang="nb-NO" sz="2000" dirty="0">
              <a:effectLst/>
              <a:latin typeface="Calibri" panose="020F0502020204030204" pitchFamily="34" charset="0"/>
              <a:ea typeface="Calibri" panose="020F0502020204030204" pitchFamily="34" charset="0"/>
              <a:cs typeface="Times New Roman" panose="02020603050405020304" pitchFamily="18" charset="0"/>
            </a:endParaRPr>
          </a:p>
          <a:p>
            <a:pPr marL="36000" indent="0">
              <a:lnSpc>
                <a:spcPct val="120000"/>
              </a:lnSpc>
              <a:spcBef>
                <a:spcPts val="300"/>
              </a:spcBef>
              <a:buNone/>
            </a:pPr>
            <a:r>
              <a:rPr lang="nb-NO" sz="2000" dirty="0">
                <a:effectLst/>
                <a:latin typeface="Calibri" panose="020F0502020204030204" pitchFamily="34" charset="0"/>
                <a:ea typeface="Calibri" panose="020F0502020204030204" pitchFamily="34" charset="0"/>
                <a:cs typeface="Calibri" panose="020F0502020204030204" pitchFamily="34" charset="0"/>
              </a:rPr>
              <a:t>7. Innkomne forslag</a:t>
            </a:r>
            <a:endParaRPr lang="nb-NO" sz="2000" dirty="0">
              <a:effectLst/>
              <a:latin typeface="Calibri" panose="020F0502020204030204" pitchFamily="34" charset="0"/>
              <a:ea typeface="Calibri" panose="020F0502020204030204" pitchFamily="34" charset="0"/>
              <a:cs typeface="Times New Roman" panose="02020603050405020304" pitchFamily="18" charset="0"/>
            </a:endParaRPr>
          </a:p>
          <a:p>
            <a:pPr marL="493200" lvl="1" indent="0">
              <a:lnSpc>
                <a:spcPct val="120000"/>
              </a:lnSpc>
              <a:spcBef>
                <a:spcPts val="300"/>
              </a:spcBef>
              <a:buNone/>
            </a:pPr>
            <a:r>
              <a:rPr lang="nb-NO" sz="1800" dirty="0">
                <a:effectLst/>
                <a:latin typeface="Calibri" panose="020F0502020204030204" pitchFamily="34" charset="0"/>
                <a:ea typeface="Calibri" panose="020F0502020204030204" pitchFamily="34" charset="0"/>
                <a:cs typeface="Calibri" panose="020F0502020204030204" pitchFamily="34" charset="0"/>
              </a:rPr>
              <a:t>a) Bruk av fondsmidler til rekruttering – se eget vedlegg</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493200" lvl="1" indent="0">
              <a:lnSpc>
                <a:spcPct val="120000"/>
              </a:lnSpc>
              <a:spcBef>
                <a:spcPts val="300"/>
              </a:spcBef>
              <a:buNone/>
            </a:pPr>
            <a:r>
              <a:rPr lang="nb-NO" sz="1800" dirty="0">
                <a:effectLst/>
                <a:latin typeface="Calibri" panose="020F0502020204030204" pitchFamily="34" charset="0"/>
                <a:ea typeface="Calibri" panose="020F0502020204030204" pitchFamily="34" charset="0"/>
                <a:cs typeface="Calibri" panose="020F0502020204030204" pitchFamily="34" charset="0"/>
              </a:rPr>
              <a:t>b) Hva skal Askim </a:t>
            </a:r>
            <a:r>
              <a:rPr lang="nb-NO" sz="1600" dirty="0">
                <a:effectLst/>
                <a:latin typeface="Calibri" panose="020F0502020204030204" pitchFamily="34" charset="0"/>
                <a:ea typeface="Calibri" panose="020F0502020204030204" pitchFamily="34" charset="0"/>
                <a:cs typeface="Calibri" panose="020F0502020204030204" pitchFamily="34" charset="0"/>
              </a:rPr>
              <a:t>Bridgeklubb være?</a:t>
            </a: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a:p>
            <a:pPr marL="36000" indent="0">
              <a:lnSpc>
                <a:spcPct val="120000"/>
              </a:lnSpc>
              <a:spcBef>
                <a:spcPts val="300"/>
              </a:spcBef>
              <a:buNone/>
            </a:pPr>
            <a:r>
              <a:rPr lang="nb-NO" sz="700" i="1" dirty="0">
                <a:effectLst/>
                <a:latin typeface="Calibri" panose="020F0502020204030204" pitchFamily="34" charset="0"/>
                <a:ea typeface="Calibri" panose="020F0502020204030204" pitchFamily="34" charset="0"/>
                <a:cs typeface="Calibri" panose="020F0502020204030204" pitchFamily="34" charset="0"/>
              </a:rPr>
              <a:t> </a:t>
            </a:r>
            <a:endParaRPr lang="nb-NO" sz="2000" dirty="0">
              <a:effectLst/>
              <a:latin typeface="Calibri" panose="020F0502020204030204" pitchFamily="34" charset="0"/>
              <a:ea typeface="Calibri" panose="020F0502020204030204" pitchFamily="34" charset="0"/>
              <a:cs typeface="Times New Roman" panose="02020603050405020304" pitchFamily="18" charset="0"/>
            </a:endParaRPr>
          </a:p>
          <a:p>
            <a:pPr marL="36000" indent="0">
              <a:lnSpc>
                <a:spcPct val="120000"/>
              </a:lnSpc>
              <a:spcBef>
                <a:spcPts val="300"/>
              </a:spcBef>
              <a:buNone/>
            </a:pPr>
            <a:r>
              <a:rPr lang="nb-NO" sz="2000" dirty="0">
                <a:effectLst/>
                <a:latin typeface="Calibri" panose="020F0502020204030204" pitchFamily="34" charset="0"/>
                <a:ea typeface="Calibri" panose="020F0502020204030204" pitchFamily="34" charset="0"/>
                <a:cs typeface="Calibri" panose="020F0502020204030204" pitchFamily="34" charset="0"/>
              </a:rPr>
              <a:t>8. Budsjett 2024</a:t>
            </a:r>
            <a:endParaRPr lang="nb-NO" sz="2000" dirty="0">
              <a:effectLst/>
              <a:latin typeface="Calibri" panose="020F0502020204030204" pitchFamily="34" charset="0"/>
              <a:ea typeface="Calibri" panose="020F0502020204030204" pitchFamily="34" charset="0"/>
              <a:cs typeface="Times New Roman" panose="02020603050405020304" pitchFamily="18" charset="0"/>
            </a:endParaRPr>
          </a:p>
          <a:p>
            <a:pPr marL="36000" indent="0">
              <a:lnSpc>
                <a:spcPct val="120000"/>
              </a:lnSpc>
              <a:spcBef>
                <a:spcPts val="300"/>
              </a:spcBef>
              <a:buNone/>
            </a:pPr>
            <a:r>
              <a:rPr lang="nb-NO" sz="2000" dirty="0">
                <a:effectLst/>
                <a:latin typeface="Calibri" panose="020F0502020204030204" pitchFamily="34" charset="0"/>
                <a:ea typeface="Calibri" panose="020F0502020204030204" pitchFamily="34" charset="0"/>
                <a:cs typeface="Calibri" panose="020F0502020204030204" pitchFamily="34" charset="0"/>
              </a:rPr>
              <a:t>9. Valg</a:t>
            </a:r>
            <a:endParaRPr lang="nb-NO" sz="2000" dirty="0">
              <a:effectLst/>
              <a:latin typeface="Calibri" panose="020F0502020204030204" pitchFamily="34" charset="0"/>
              <a:ea typeface="Calibri" panose="020F0502020204030204" pitchFamily="34" charset="0"/>
              <a:cs typeface="Times New Roman" panose="02020603050405020304" pitchFamily="18" charset="0"/>
            </a:endParaRPr>
          </a:p>
          <a:p>
            <a:pPr marL="900000" indent="0">
              <a:spcBef>
                <a:spcPts val="400"/>
              </a:spcBef>
              <a:buNone/>
            </a:pP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4" name="Rectangle 36">
            <a:extLst>
              <a:ext uri="{FF2B5EF4-FFF2-40B4-BE49-F238E27FC236}">
                <a16:creationId xmlns:a16="http://schemas.microsoft.com/office/drawing/2014/main" id="{0844A943-BF79-4FEA-ABB1-3BD54D236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90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38">
            <a:extLst>
              <a:ext uri="{FF2B5EF4-FFF2-40B4-BE49-F238E27FC236}">
                <a16:creationId xmlns:a16="http://schemas.microsoft.com/office/drawing/2014/main" id="{6437CC72-F4A8-4DC3-AFAB-D22C482C8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50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ktangel 4">
            <a:extLst>
              <a:ext uri="{FF2B5EF4-FFF2-40B4-BE49-F238E27FC236}">
                <a16:creationId xmlns:a16="http://schemas.microsoft.com/office/drawing/2014/main" id="{31464577-9E0D-408F-53BF-E36B5E13E1EE}"/>
              </a:ext>
            </a:extLst>
          </p:cNvPr>
          <p:cNvSpPr/>
          <p:nvPr/>
        </p:nvSpPr>
        <p:spPr>
          <a:xfrm>
            <a:off x="431076" y="3944982"/>
            <a:ext cx="3840479" cy="184839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nb-NO" dirty="0"/>
              <a:t>Etter årsmøtesakene vil styret informere om bl.a. terminlisten for 2024.</a:t>
            </a:r>
          </a:p>
          <a:p>
            <a:pPr algn="ctr"/>
            <a:r>
              <a:rPr lang="nb-NO" sz="1600" dirty="0"/>
              <a:t>For styret i Askim Bridgeklubb</a:t>
            </a:r>
          </a:p>
          <a:p>
            <a:pPr algn="ctr"/>
            <a:r>
              <a:rPr lang="nb-NO" sz="1600" dirty="0"/>
              <a:t>David Koht-Norbye</a:t>
            </a:r>
          </a:p>
          <a:p>
            <a:pPr algn="ctr"/>
            <a:r>
              <a:rPr lang="nb-NO" sz="1600" dirty="0"/>
              <a:t>Styreleder</a:t>
            </a:r>
          </a:p>
        </p:txBody>
      </p:sp>
    </p:spTree>
    <p:extLst>
      <p:ext uri="{BB962C8B-B14F-4D97-AF65-F5344CB8AC3E}">
        <p14:creationId xmlns:p14="http://schemas.microsoft.com/office/powerpoint/2010/main" val="694133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9B5BAC6D-9677-106D-B120-46D141A00678}"/>
              </a:ext>
            </a:extLst>
          </p:cNvPr>
          <p:cNvSpPr>
            <a:spLocks noGrp="1"/>
          </p:cNvSpPr>
          <p:nvPr>
            <p:ph type="title"/>
          </p:nvPr>
        </p:nvSpPr>
        <p:spPr>
          <a:xfrm>
            <a:off x="320040" y="2113552"/>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dirty="0">
                <a:solidFill>
                  <a:srgbClr val="FFFFFF"/>
                </a:solidFill>
                <a:latin typeface="+mj-lt"/>
                <a:ea typeface="+mj-ea"/>
                <a:cs typeface="+mj-cs"/>
              </a:rPr>
              <a:t>Sak 6 </a:t>
            </a:r>
            <a:r>
              <a:rPr lang="en-US" sz="2600" kern="1200" dirty="0" err="1">
                <a:solidFill>
                  <a:srgbClr val="FFFFFF"/>
                </a:solidFill>
                <a:latin typeface="+mj-lt"/>
                <a:ea typeface="+mj-ea"/>
                <a:cs typeface="+mj-cs"/>
              </a:rPr>
              <a:t>Regnskap</a:t>
            </a:r>
            <a:r>
              <a:rPr lang="en-US" sz="2600" kern="1200" dirty="0">
                <a:solidFill>
                  <a:srgbClr val="FFFFFF"/>
                </a:solidFill>
                <a:latin typeface="+mj-lt"/>
                <a:ea typeface="+mj-ea"/>
                <a:cs typeface="+mj-cs"/>
              </a:rPr>
              <a:t> 2023, </a:t>
            </a:r>
            <a:r>
              <a:rPr lang="en-US" sz="2600" kern="1200" dirty="0" err="1">
                <a:solidFill>
                  <a:srgbClr val="FFFFFF"/>
                </a:solidFill>
                <a:latin typeface="+mj-lt"/>
                <a:ea typeface="+mj-ea"/>
                <a:cs typeface="+mj-cs"/>
              </a:rPr>
              <a:t>inntekter</a:t>
            </a:r>
            <a:endParaRPr lang="en-US" sz="2600" kern="1200" dirty="0">
              <a:solidFill>
                <a:srgbClr val="FFFFFF"/>
              </a:solidFill>
              <a:latin typeface="+mj-lt"/>
              <a:ea typeface="+mj-ea"/>
              <a:cs typeface="+mj-cs"/>
            </a:endParaRPr>
          </a:p>
        </p:txBody>
      </p:sp>
      <p:pic>
        <p:nvPicPr>
          <p:cNvPr id="5" name="Bilde 4">
            <a:extLst>
              <a:ext uri="{FF2B5EF4-FFF2-40B4-BE49-F238E27FC236}">
                <a16:creationId xmlns:a16="http://schemas.microsoft.com/office/drawing/2014/main" id="{4B9B40E3-C5E2-EAC8-4768-2F631DDCB060}"/>
              </a:ext>
            </a:extLst>
          </p:cNvPr>
          <p:cNvPicPr>
            <a:picLocks noChangeAspect="1"/>
          </p:cNvPicPr>
          <p:nvPr/>
        </p:nvPicPr>
        <p:blipFill>
          <a:blip r:embed="rId2"/>
          <a:stretch>
            <a:fillRect/>
          </a:stretch>
        </p:blipFill>
        <p:spPr>
          <a:xfrm>
            <a:off x="3450162" y="933993"/>
            <a:ext cx="8239284" cy="4911635"/>
          </a:xfrm>
          <a:prstGeom prst="rect">
            <a:avLst/>
          </a:prstGeom>
        </p:spPr>
      </p:pic>
    </p:spTree>
    <p:extLst>
      <p:ext uri="{BB962C8B-B14F-4D97-AF65-F5344CB8AC3E}">
        <p14:creationId xmlns:p14="http://schemas.microsoft.com/office/powerpoint/2010/main" val="1957145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ell 4">
            <a:extLst>
              <a:ext uri="{FF2B5EF4-FFF2-40B4-BE49-F238E27FC236}">
                <a16:creationId xmlns:a16="http://schemas.microsoft.com/office/drawing/2014/main" id="{87C7840C-6E84-28E2-F263-E2F8B00500EF}"/>
              </a:ext>
            </a:extLst>
          </p:cNvPr>
          <p:cNvGraphicFramePr>
            <a:graphicFrameLocks noGrp="1"/>
          </p:cNvGraphicFramePr>
          <p:nvPr>
            <p:extLst>
              <p:ext uri="{D42A27DB-BD31-4B8C-83A1-F6EECF244321}">
                <p14:modId xmlns:p14="http://schemas.microsoft.com/office/powerpoint/2010/main" val="3037930942"/>
              </p:ext>
            </p:extLst>
          </p:nvPr>
        </p:nvGraphicFramePr>
        <p:xfrm>
          <a:off x="3862999" y="366345"/>
          <a:ext cx="7548016" cy="6373174"/>
        </p:xfrm>
        <a:graphic>
          <a:graphicData uri="http://schemas.openxmlformats.org/drawingml/2006/table">
            <a:tbl>
              <a:tblPr/>
              <a:tblGrid>
                <a:gridCol w="3108072">
                  <a:extLst>
                    <a:ext uri="{9D8B030D-6E8A-4147-A177-3AD203B41FA5}">
                      <a16:colId xmlns:a16="http://schemas.microsoft.com/office/drawing/2014/main" val="3358006426"/>
                    </a:ext>
                  </a:extLst>
                </a:gridCol>
                <a:gridCol w="1280365">
                  <a:extLst>
                    <a:ext uri="{9D8B030D-6E8A-4147-A177-3AD203B41FA5}">
                      <a16:colId xmlns:a16="http://schemas.microsoft.com/office/drawing/2014/main" val="1534050664"/>
                    </a:ext>
                  </a:extLst>
                </a:gridCol>
                <a:gridCol w="1264876">
                  <a:extLst>
                    <a:ext uri="{9D8B030D-6E8A-4147-A177-3AD203B41FA5}">
                      <a16:colId xmlns:a16="http://schemas.microsoft.com/office/drawing/2014/main" val="3274757291"/>
                    </a:ext>
                  </a:extLst>
                </a:gridCol>
                <a:gridCol w="1233899">
                  <a:extLst>
                    <a:ext uri="{9D8B030D-6E8A-4147-A177-3AD203B41FA5}">
                      <a16:colId xmlns:a16="http://schemas.microsoft.com/office/drawing/2014/main" val="1210487718"/>
                    </a:ext>
                  </a:extLst>
                </a:gridCol>
                <a:gridCol w="660804">
                  <a:extLst>
                    <a:ext uri="{9D8B030D-6E8A-4147-A177-3AD203B41FA5}">
                      <a16:colId xmlns:a16="http://schemas.microsoft.com/office/drawing/2014/main" val="1815962695"/>
                    </a:ext>
                  </a:extLst>
                </a:gridCol>
              </a:tblGrid>
              <a:tr h="283686">
                <a:tc>
                  <a:txBody>
                    <a:bodyPr/>
                    <a:lstStyle/>
                    <a:p>
                      <a:pPr algn="l" fontAlgn="b"/>
                      <a:r>
                        <a:rPr lang="nb-NO" sz="2000" b="1" i="0" u="none" strike="noStrike">
                          <a:solidFill>
                            <a:srgbClr val="000000"/>
                          </a:solidFill>
                          <a:effectLst/>
                          <a:latin typeface="Calibri" panose="020F0502020204030204" pitchFamily="34" charset="0"/>
                        </a:rPr>
                        <a:t>UTGIFTER</a:t>
                      </a:r>
                    </a:p>
                  </a:txBody>
                  <a:tcPr marL="3703" marR="3703" marT="3703" marB="0" anchor="b">
                    <a:lnL>
                      <a:noFill/>
                    </a:lnL>
                    <a:lnR>
                      <a:noFill/>
                    </a:lnR>
                    <a:lnT>
                      <a:noFill/>
                    </a:lnT>
                    <a:lnB>
                      <a:noFill/>
                    </a:lnB>
                  </a:tcPr>
                </a:tc>
                <a:tc>
                  <a:txBody>
                    <a:bodyPr/>
                    <a:lstStyle/>
                    <a:p>
                      <a:pPr algn="l" fontAlgn="b"/>
                      <a:endParaRPr lang="nb-NO" sz="1400" b="0" i="0" u="none" strike="noStrike">
                        <a:solidFill>
                          <a:srgbClr val="000000"/>
                        </a:solidFill>
                        <a:effectLst/>
                        <a:latin typeface="Calibri" panose="020F0502020204030204" pitchFamily="34" charset="0"/>
                      </a:endParaRPr>
                    </a:p>
                  </a:txBody>
                  <a:tcPr marL="3703" marR="3703" marT="3703" marB="0" anchor="b">
                    <a:lnL>
                      <a:noFill/>
                    </a:lnL>
                    <a:lnR>
                      <a:noFill/>
                    </a:lnR>
                    <a:lnT>
                      <a:noFill/>
                    </a:lnT>
                    <a:lnB>
                      <a:noFill/>
                    </a:lnB>
                  </a:tcPr>
                </a:tc>
                <a:tc>
                  <a:txBody>
                    <a:bodyPr/>
                    <a:lstStyle/>
                    <a:p>
                      <a:pPr algn="l" fontAlgn="b"/>
                      <a:r>
                        <a:rPr lang="nb-NO" sz="1400" b="0" i="0" u="none" strike="noStrike" dirty="0">
                          <a:solidFill>
                            <a:srgbClr val="000000"/>
                          </a:solidFill>
                          <a:effectLst/>
                          <a:latin typeface="Calibri" panose="020F0502020204030204" pitchFamily="34" charset="0"/>
                        </a:rPr>
                        <a:t>                           - </a:t>
                      </a:r>
                    </a:p>
                  </a:txBody>
                  <a:tcPr marL="3703" marR="3703" marT="3703" marB="0" anchor="b">
                    <a:lnL>
                      <a:noFill/>
                    </a:lnL>
                    <a:lnR>
                      <a:noFill/>
                    </a:lnR>
                    <a:lnT>
                      <a:noFill/>
                    </a:lnT>
                    <a:lnB>
                      <a:noFill/>
                    </a:lnB>
                  </a:tcPr>
                </a:tc>
                <a:tc>
                  <a:txBody>
                    <a:bodyPr/>
                    <a:lstStyle/>
                    <a:p>
                      <a:pPr algn="l" fontAlgn="b"/>
                      <a:endParaRPr lang="nb-NO" sz="1400" b="0" i="0" u="none" strike="noStrike">
                        <a:solidFill>
                          <a:srgbClr val="000000"/>
                        </a:solidFill>
                        <a:effectLst/>
                        <a:latin typeface="Calibri" panose="020F0502020204030204" pitchFamily="34" charset="0"/>
                      </a:endParaRPr>
                    </a:p>
                  </a:txBody>
                  <a:tcPr marL="3703" marR="3703" marT="3703" marB="0" anchor="b">
                    <a:lnL>
                      <a:noFill/>
                    </a:lnL>
                    <a:lnR>
                      <a:noFill/>
                    </a:lnR>
                    <a:lnT>
                      <a:noFill/>
                    </a:lnT>
                    <a:lnB>
                      <a:noFill/>
                    </a:lnB>
                  </a:tcPr>
                </a:tc>
                <a:tc>
                  <a:txBody>
                    <a:bodyPr/>
                    <a:lstStyle/>
                    <a:p>
                      <a:pPr algn="l" fontAlgn="b"/>
                      <a:endParaRPr lang="nb-NO" sz="1400" b="0" i="0" u="none" strike="noStrike">
                        <a:solidFill>
                          <a:srgbClr val="000000"/>
                        </a:solidFill>
                        <a:effectLst/>
                        <a:latin typeface="Calibri" panose="020F0502020204030204" pitchFamily="34" charset="0"/>
                      </a:endParaRPr>
                    </a:p>
                  </a:txBody>
                  <a:tcPr marL="3703" marR="3703" marT="3703" marB="0" anchor="b">
                    <a:lnL>
                      <a:noFill/>
                    </a:lnL>
                    <a:lnR>
                      <a:noFill/>
                    </a:lnR>
                    <a:lnT>
                      <a:noFill/>
                    </a:lnT>
                    <a:lnB>
                      <a:noFill/>
                    </a:lnB>
                  </a:tcPr>
                </a:tc>
                <a:extLst>
                  <a:ext uri="{0D108BD9-81ED-4DB2-BD59-A6C34878D82A}">
                    <a16:rowId xmlns:a16="http://schemas.microsoft.com/office/drawing/2014/main" val="371687408"/>
                  </a:ext>
                </a:extLst>
              </a:tr>
              <a:tr h="211162">
                <a:tc>
                  <a:txBody>
                    <a:bodyPr/>
                    <a:lstStyle/>
                    <a:p>
                      <a:pPr algn="l" fontAlgn="b"/>
                      <a:r>
                        <a:rPr lang="nb-NO" sz="1400" b="0" i="0" u="none" strike="noStrike">
                          <a:solidFill>
                            <a:srgbClr val="000000"/>
                          </a:solidFill>
                          <a:effectLst/>
                          <a:latin typeface="Calibri" panose="020F0502020204030204" pitchFamily="34" charset="0"/>
                        </a:rPr>
                        <a:t>Klubbkontigent NBF</a:t>
                      </a:r>
                    </a:p>
                  </a:txBody>
                  <a:tcPr marL="3703" marR="3703" marT="3703" marB="0" anchor="b">
                    <a:lnL>
                      <a:noFill/>
                    </a:lnL>
                    <a:lnR>
                      <a:noFill/>
                    </a:lnR>
                    <a:lnT>
                      <a:noFill/>
                    </a:lnT>
                    <a:lnB>
                      <a:noFill/>
                    </a:lnB>
                    <a:solidFill>
                      <a:srgbClr val="F2F2F2"/>
                    </a:solidFill>
                  </a:tcPr>
                </a:tc>
                <a:tc>
                  <a:txBody>
                    <a:bodyPr/>
                    <a:lstStyle/>
                    <a:p>
                      <a:pPr algn="l" fontAlgn="b"/>
                      <a:r>
                        <a:rPr lang="nb-NO" sz="1400" b="0" i="0" u="none" strike="noStrike">
                          <a:solidFill>
                            <a:srgbClr val="000000"/>
                          </a:solidFill>
                          <a:effectLst/>
                          <a:latin typeface="Calibri" panose="020F0502020204030204" pitchFamily="34" charset="0"/>
                        </a:rPr>
                        <a:t>                  1 400 </a:t>
                      </a:r>
                    </a:p>
                  </a:txBody>
                  <a:tcPr marL="3703" marR="3703" marT="3703" marB="0" anchor="b">
                    <a:lnL>
                      <a:noFill/>
                    </a:lnL>
                    <a:lnR>
                      <a:noFill/>
                    </a:lnR>
                    <a:lnT>
                      <a:noFill/>
                    </a:lnT>
                    <a:lnB>
                      <a:noFill/>
                    </a:lnB>
                    <a:solidFill>
                      <a:srgbClr val="F2F2F2"/>
                    </a:solidFill>
                  </a:tcPr>
                </a:tc>
                <a:tc>
                  <a:txBody>
                    <a:bodyPr/>
                    <a:lstStyle/>
                    <a:p>
                      <a:pPr algn="l" fontAlgn="b"/>
                      <a:r>
                        <a:rPr lang="nb-NO" sz="1400" b="1" i="0" u="none" strike="noStrike">
                          <a:solidFill>
                            <a:srgbClr val="000000"/>
                          </a:solidFill>
                          <a:effectLst/>
                          <a:latin typeface="Calibri" panose="020F0502020204030204" pitchFamily="34" charset="0"/>
                        </a:rPr>
                        <a:t>                  1 400 </a:t>
                      </a:r>
                    </a:p>
                  </a:txBody>
                  <a:tcPr marL="3703" marR="3703" marT="3703" marB="0" anchor="b">
                    <a:lnL>
                      <a:noFill/>
                    </a:lnL>
                    <a:lnR>
                      <a:noFill/>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nb-NO" sz="1400" b="0" i="0" u="none" strike="noStrike">
                          <a:solidFill>
                            <a:srgbClr val="000000"/>
                          </a:solidFill>
                          <a:effectLst/>
                          <a:latin typeface="Calibri" panose="020F0502020204030204" pitchFamily="34" charset="0"/>
                        </a:rPr>
                        <a:t>                 1 400 </a:t>
                      </a:r>
                    </a:p>
                  </a:txBody>
                  <a:tcPr marL="3703" marR="3703" marT="3703" marB="0" anchor="b">
                    <a:lnL>
                      <a:noFill/>
                    </a:lnL>
                    <a:lnR>
                      <a:noFill/>
                    </a:lnR>
                    <a:lnT>
                      <a:noFill/>
                    </a:lnT>
                    <a:lnB w="6350" cap="flat" cmpd="sng" algn="ctr">
                      <a:solidFill>
                        <a:srgbClr val="000000"/>
                      </a:solidFill>
                      <a:prstDash val="solid"/>
                      <a:round/>
                      <a:headEnd type="none" w="med" len="med"/>
                      <a:tailEnd type="none" w="med" len="med"/>
                    </a:lnB>
                    <a:solidFill>
                      <a:srgbClr val="D6DCE4"/>
                    </a:solidFill>
                  </a:tcPr>
                </a:tc>
                <a:tc>
                  <a:txBody>
                    <a:bodyPr/>
                    <a:lstStyle/>
                    <a:p>
                      <a:pPr algn="ctr" fontAlgn="b"/>
                      <a:r>
                        <a:rPr lang="nb-NO" sz="1600" b="0" i="0" u="none" strike="noStrike">
                          <a:solidFill>
                            <a:srgbClr val="000000"/>
                          </a:solidFill>
                          <a:effectLst/>
                          <a:latin typeface="Calibri" panose="020F0502020204030204" pitchFamily="34" charset="0"/>
                        </a:rPr>
                        <a:t> </a:t>
                      </a:r>
                    </a:p>
                  </a:txBody>
                  <a:tcPr marL="3703" marR="3703" marT="3703" marB="0" anchor="b">
                    <a:lnL>
                      <a:noFill/>
                    </a:lnL>
                    <a:lnR>
                      <a:noFill/>
                    </a:lnR>
                    <a:lnT>
                      <a:noFill/>
                    </a:lnT>
                    <a:lnB>
                      <a:noFill/>
                    </a:lnB>
                    <a:solidFill>
                      <a:srgbClr val="F2F2F2"/>
                    </a:solidFill>
                  </a:tcPr>
                </a:tc>
                <a:extLst>
                  <a:ext uri="{0D108BD9-81ED-4DB2-BD59-A6C34878D82A}">
                    <a16:rowId xmlns:a16="http://schemas.microsoft.com/office/drawing/2014/main" val="687221471"/>
                  </a:ext>
                </a:extLst>
              </a:tr>
              <a:tr h="211162">
                <a:tc>
                  <a:txBody>
                    <a:bodyPr/>
                    <a:lstStyle/>
                    <a:p>
                      <a:pPr algn="l" fontAlgn="b"/>
                      <a:r>
                        <a:rPr lang="nb-NO" sz="1400" b="0" i="0" u="none" strike="noStrike">
                          <a:solidFill>
                            <a:srgbClr val="000000"/>
                          </a:solidFill>
                          <a:effectLst/>
                          <a:latin typeface="Calibri" panose="020F0502020204030204" pitchFamily="34" charset="0"/>
                        </a:rPr>
                        <a:t>Medlemsavgift NBF</a:t>
                      </a:r>
                    </a:p>
                  </a:txBody>
                  <a:tcPr marL="3703" marR="3703" marT="3703" marB="0" anchor="b">
                    <a:lnL>
                      <a:noFill/>
                    </a:lnL>
                    <a:lnR>
                      <a:noFill/>
                    </a:lnR>
                    <a:lnT>
                      <a:noFill/>
                    </a:lnT>
                    <a:lnB>
                      <a:noFill/>
                    </a:lnB>
                  </a:tcPr>
                </a:tc>
                <a:tc>
                  <a:txBody>
                    <a:bodyPr/>
                    <a:lstStyle/>
                    <a:p>
                      <a:pPr algn="l" fontAlgn="b"/>
                      <a:r>
                        <a:rPr lang="nb-NO" sz="1400" b="0" i="0" u="none" strike="noStrike">
                          <a:solidFill>
                            <a:srgbClr val="000000"/>
                          </a:solidFill>
                          <a:effectLst/>
                          <a:latin typeface="Calibri" panose="020F0502020204030204" pitchFamily="34" charset="0"/>
                        </a:rPr>
                        <a:t>                  9 870 </a:t>
                      </a:r>
                    </a:p>
                  </a:txBody>
                  <a:tcPr marL="3703" marR="3703" marT="3703" marB="0" anchor="b">
                    <a:lnL>
                      <a:noFill/>
                    </a:lnL>
                    <a:lnR>
                      <a:noFill/>
                    </a:lnR>
                    <a:lnT>
                      <a:noFill/>
                    </a:lnT>
                    <a:lnB>
                      <a:noFill/>
                    </a:lnB>
                  </a:tcPr>
                </a:tc>
                <a:tc>
                  <a:txBody>
                    <a:bodyPr/>
                    <a:lstStyle/>
                    <a:p>
                      <a:pPr algn="l" fontAlgn="b"/>
                      <a:r>
                        <a:rPr lang="nb-NO" sz="1400" b="1" i="0" u="none" strike="noStrike">
                          <a:solidFill>
                            <a:srgbClr val="000000"/>
                          </a:solidFill>
                          <a:effectLst/>
                          <a:latin typeface="Calibri" panose="020F0502020204030204" pitchFamily="34" charset="0"/>
                        </a:rPr>
                        <a:t>                  8 050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nb-NO" sz="1400" b="0" i="0" u="none" strike="noStrike">
                          <a:solidFill>
                            <a:srgbClr val="000000"/>
                          </a:solidFill>
                          <a:effectLst/>
                          <a:latin typeface="Calibri" panose="020F0502020204030204" pitchFamily="34" charset="0"/>
                        </a:rPr>
                        <a:t>               10 000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nb-NO" sz="1600" b="0" i="0" u="none" strike="noStrike">
                          <a:solidFill>
                            <a:srgbClr val="000000"/>
                          </a:solidFill>
                          <a:effectLst/>
                          <a:latin typeface="Calibri" panose="020F0502020204030204" pitchFamily="34" charset="0"/>
                        </a:rPr>
                        <a:t>2</a:t>
                      </a:r>
                    </a:p>
                  </a:txBody>
                  <a:tcPr marL="3703" marR="3703" marT="3703" marB="0" anchor="b">
                    <a:lnL>
                      <a:noFill/>
                    </a:lnL>
                    <a:lnR>
                      <a:noFill/>
                    </a:lnR>
                    <a:lnT>
                      <a:noFill/>
                    </a:lnT>
                    <a:lnB>
                      <a:noFill/>
                    </a:lnB>
                  </a:tcPr>
                </a:tc>
                <a:extLst>
                  <a:ext uri="{0D108BD9-81ED-4DB2-BD59-A6C34878D82A}">
                    <a16:rowId xmlns:a16="http://schemas.microsoft.com/office/drawing/2014/main" val="3056123696"/>
                  </a:ext>
                </a:extLst>
              </a:tr>
              <a:tr h="211162">
                <a:tc>
                  <a:txBody>
                    <a:bodyPr/>
                    <a:lstStyle/>
                    <a:p>
                      <a:pPr algn="l" fontAlgn="b"/>
                      <a:r>
                        <a:rPr lang="nb-NO" sz="1400" b="0" i="0" u="none" strike="noStrike">
                          <a:solidFill>
                            <a:srgbClr val="000000"/>
                          </a:solidFill>
                          <a:effectLst/>
                          <a:latin typeface="Calibri" panose="020F0502020204030204" pitchFamily="34" charset="0"/>
                        </a:rPr>
                        <a:t>Serviceavgift NBF</a:t>
                      </a:r>
                    </a:p>
                  </a:txBody>
                  <a:tcPr marL="3703" marR="3703" marT="3703" marB="0" anchor="b">
                    <a:lnL>
                      <a:noFill/>
                    </a:lnL>
                    <a:lnR>
                      <a:noFill/>
                    </a:lnR>
                    <a:lnT>
                      <a:noFill/>
                    </a:lnT>
                    <a:lnB>
                      <a:noFill/>
                    </a:lnB>
                    <a:solidFill>
                      <a:srgbClr val="F2F2F2"/>
                    </a:solidFill>
                  </a:tcPr>
                </a:tc>
                <a:tc>
                  <a:txBody>
                    <a:bodyPr/>
                    <a:lstStyle/>
                    <a:p>
                      <a:pPr algn="l" fontAlgn="b"/>
                      <a:r>
                        <a:rPr lang="nb-NO" sz="1400" b="0" i="0" u="none" strike="noStrike" dirty="0">
                          <a:solidFill>
                            <a:srgbClr val="000000"/>
                          </a:solidFill>
                          <a:effectLst/>
                          <a:latin typeface="Calibri" panose="020F0502020204030204" pitchFamily="34" charset="0"/>
                        </a:rPr>
                        <a:t>                16 138 </a:t>
                      </a:r>
                    </a:p>
                  </a:txBody>
                  <a:tcPr marL="3703" marR="3703" marT="3703" marB="0" anchor="b">
                    <a:lnL>
                      <a:noFill/>
                    </a:lnL>
                    <a:lnR>
                      <a:noFill/>
                    </a:lnR>
                    <a:lnT>
                      <a:noFill/>
                    </a:lnT>
                    <a:lnB>
                      <a:noFill/>
                    </a:lnB>
                    <a:solidFill>
                      <a:srgbClr val="F2F2F2"/>
                    </a:solidFill>
                  </a:tcPr>
                </a:tc>
                <a:tc>
                  <a:txBody>
                    <a:bodyPr/>
                    <a:lstStyle/>
                    <a:p>
                      <a:pPr algn="l" fontAlgn="b"/>
                      <a:r>
                        <a:rPr lang="nb-NO" sz="1400" b="1" i="0" u="none" strike="noStrike">
                          <a:solidFill>
                            <a:srgbClr val="000000"/>
                          </a:solidFill>
                          <a:effectLst/>
                          <a:latin typeface="Calibri" panose="020F0502020204030204" pitchFamily="34" charset="0"/>
                        </a:rPr>
                        <a:t>                12 516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nb-NO" sz="1400" b="0" i="0" u="none" strike="noStrike">
                          <a:solidFill>
                            <a:srgbClr val="000000"/>
                          </a:solidFill>
                          <a:effectLst/>
                          <a:latin typeface="Calibri" panose="020F0502020204030204" pitchFamily="34" charset="0"/>
                        </a:rPr>
                        <a:t>               15 000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ctr" fontAlgn="b"/>
                      <a:r>
                        <a:rPr lang="nb-NO" sz="1600" b="0" i="0" u="none" strike="noStrike">
                          <a:solidFill>
                            <a:srgbClr val="000000"/>
                          </a:solidFill>
                          <a:effectLst/>
                          <a:latin typeface="Calibri" panose="020F0502020204030204" pitchFamily="34" charset="0"/>
                        </a:rPr>
                        <a:t>10</a:t>
                      </a:r>
                    </a:p>
                  </a:txBody>
                  <a:tcPr marL="3703" marR="3703" marT="3703" marB="0" anchor="b">
                    <a:lnL>
                      <a:noFill/>
                    </a:lnL>
                    <a:lnR>
                      <a:noFill/>
                    </a:lnR>
                    <a:lnT>
                      <a:noFill/>
                    </a:lnT>
                    <a:lnB>
                      <a:noFill/>
                    </a:lnB>
                    <a:solidFill>
                      <a:srgbClr val="F2F2F2"/>
                    </a:solidFill>
                  </a:tcPr>
                </a:tc>
                <a:extLst>
                  <a:ext uri="{0D108BD9-81ED-4DB2-BD59-A6C34878D82A}">
                    <a16:rowId xmlns:a16="http://schemas.microsoft.com/office/drawing/2014/main" val="4058215259"/>
                  </a:ext>
                </a:extLst>
              </a:tr>
              <a:tr h="211162">
                <a:tc>
                  <a:txBody>
                    <a:bodyPr/>
                    <a:lstStyle/>
                    <a:p>
                      <a:pPr algn="l" fontAlgn="b"/>
                      <a:r>
                        <a:rPr lang="nb-NO" sz="1400" b="0" i="0" u="none" strike="noStrike">
                          <a:solidFill>
                            <a:srgbClr val="000000"/>
                          </a:solidFill>
                          <a:effectLst/>
                          <a:latin typeface="Calibri" panose="020F0502020204030204" pitchFamily="34" charset="0"/>
                        </a:rPr>
                        <a:t>Husleie</a:t>
                      </a:r>
                    </a:p>
                  </a:txBody>
                  <a:tcPr marL="3703" marR="3703" marT="3703" marB="0" anchor="b">
                    <a:lnL>
                      <a:noFill/>
                    </a:lnL>
                    <a:lnR>
                      <a:noFill/>
                    </a:lnR>
                    <a:lnT>
                      <a:noFill/>
                    </a:lnT>
                    <a:lnB>
                      <a:noFill/>
                    </a:lnB>
                  </a:tcPr>
                </a:tc>
                <a:tc>
                  <a:txBody>
                    <a:bodyPr/>
                    <a:lstStyle/>
                    <a:p>
                      <a:pPr algn="l" fontAlgn="b"/>
                      <a:r>
                        <a:rPr lang="nb-NO" sz="1400" b="0" i="0" u="none" strike="noStrike">
                          <a:solidFill>
                            <a:srgbClr val="000000"/>
                          </a:solidFill>
                          <a:effectLst/>
                          <a:latin typeface="Calibri" panose="020F0502020204030204" pitchFamily="34" charset="0"/>
                        </a:rPr>
                        <a:t>                27 500 </a:t>
                      </a:r>
                    </a:p>
                  </a:txBody>
                  <a:tcPr marL="3703" marR="3703" marT="3703" marB="0" anchor="b">
                    <a:lnL>
                      <a:noFill/>
                    </a:lnL>
                    <a:lnR>
                      <a:noFill/>
                    </a:lnR>
                    <a:lnT>
                      <a:noFill/>
                    </a:lnT>
                    <a:lnB>
                      <a:noFill/>
                    </a:lnB>
                  </a:tcPr>
                </a:tc>
                <a:tc>
                  <a:txBody>
                    <a:bodyPr/>
                    <a:lstStyle/>
                    <a:p>
                      <a:pPr algn="l" fontAlgn="b"/>
                      <a:r>
                        <a:rPr lang="nb-NO" sz="1400" b="1" i="0" u="none" strike="noStrike">
                          <a:solidFill>
                            <a:srgbClr val="000000"/>
                          </a:solidFill>
                          <a:effectLst/>
                          <a:latin typeface="Calibri" panose="020F0502020204030204" pitchFamily="34" charset="0"/>
                        </a:rPr>
                        <a:t>                30 000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nb-NO" sz="1400" b="0" i="0" u="none" strike="noStrike">
                          <a:solidFill>
                            <a:srgbClr val="000000"/>
                          </a:solidFill>
                          <a:effectLst/>
                          <a:latin typeface="Calibri" panose="020F0502020204030204" pitchFamily="34" charset="0"/>
                        </a:rPr>
                        <a:t>               30 000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endParaRPr lang="nb-NO" sz="1600" b="0" i="0" u="none" strike="noStrike">
                        <a:solidFill>
                          <a:srgbClr val="000000"/>
                        </a:solidFill>
                        <a:effectLst/>
                        <a:latin typeface="Calibri" panose="020F0502020204030204" pitchFamily="34" charset="0"/>
                      </a:endParaRPr>
                    </a:p>
                  </a:txBody>
                  <a:tcPr marL="3703" marR="3703" marT="3703" marB="0" anchor="b">
                    <a:lnL>
                      <a:noFill/>
                    </a:lnL>
                    <a:lnR>
                      <a:noFill/>
                    </a:lnR>
                    <a:lnT>
                      <a:noFill/>
                    </a:lnT>
                    <a:lnB>
                      <a:noFill/>
                    </a:lnB>
                  </a:tcPr>
                </a:tc>
                <a:extLst>
                  <a:ext uri="{0D108BD9-81ED-4DB2-BD59-A6C34878D82A}">
                    <a16:rowId xmlns:a16="http://schemas.microsoft.com/office/drawing/2014/main" val="1732497754"/>
                  </a:ext>
                </a:extLst>
              </a:tr>
              <a:tr h="211162">
                <a:tc>
                  <a:txBody>
                    <a:bodyPr/>
                    <a:lstStyle/>
                    <a:p>
                      <a:pPr algn="l" fontAlgn="b"/>
                      <a:r>
                        <a:rPr lang="nb-NO" sz="1400" b="0" i="0" u="none" strike="noStrike">
                          <a:solidFill>
                            <a:srgbClr val="000000"/>
                          </a:solidFill>
                          <a:effectLst/>
                          <a:latin typeface="Calibri" panose="020F0502020204030204" pitchFamily="34" charset="0"/>
                        </a:rPr>
                        <a:t>Arrangement og turneringsledelse</a:t>
                      </a:r>
                    </a:p>
                  </a:txBody>
                  <a:tcPr marL="3703" marR="3703" marT="3703" marB="0" anchor="b">
                    <a:lnL>
                      <a:noFill/>
                    </a:lnL>
                    <a:lnR>
                      <a:noFill/>
                    </a:lnR>
                    <a:lnT>
                      <a:noFill/>
                    </a:lnT>
                    <a:lnB>
                      <a:noFill/>
                    </a:lnB>
                    <a:solidFill>
                      <a:srgbClr val="F2F2F2"/>
                    </a:solidFill>
                  </a:tcPr>
                </a:tc>
                <a:tc>
                  <a:txBody>
                    <a:bodyPr/>
                    <a:lstStyle/>
                    <a:p>
                      <a:pPr algn="l" fontAlgn="b"/>
                      <a:r>
                        <a:rPr lang="nb-NO" sz="1400" b="0" i="0" u="none" strike="noStrike">
                          <a:solidFill>
                            <a:srgbClr val="000000"/>
                          </a:solidFill>
                          <a:effectLst/>
                          <a:latin typeface="Calibri" panose="020F0502020204030204" pitchFamily="34" charset="0"/>
                        </a:rPr>
                        <a:t>                      500 </a:t>
                      </a:r>
                    </a:p>
                  </a:txBody>
                  <a:tcPr marL="3703" marR="3703" marT="3703" marB="0" anchor="b">
                    <a:lnL>
                      <a:noFill/>
                    </a:lnL>
                    <a:lnR>
                      <a:noFill/>
                    </a:lnR>
                    <a:lnT>
                      <a:noFill/>
                    </a:lnT>
                    <a:lnB>
                      <a:noFill/>
                    </a:lnB>
                    <a:solidFill>
                      <a:srgbClr val="F2F2F2"/>
                    </a:solidFill>
                  </a:tcPr>
                </a:tc>
                <a:tc>
                  <a:txBody>
                    <a:bodyPr/>
                    <a:lstStyle/>
                    <a:p>
                      <a:pPr algn="l" fontAlgn="b"/>
                      <a:r>
                        <a:rPr lang="nb-NO" sz="1400" b="1" i="0" u="none" strike="noStrike">
                          <a:solidFill>
                            <a:srgbClr val="000000"/>
                          </a:solidFill>
                          <a:effectLst/>
                          <a:latin typeface="Calibri" panose="020F0502020204030204" pitchFamily="34" charset="0"/>
                        </a:rPr>
                        <a:t>                           -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nb-NO" sz="1400" b="0" i="0" u="none" strike="noStrike">
                          <a:solidFill>
                            <a:srgbClr val="000000"/>
                          </a:solidFill>
                          <a:effectLst/>
                          <a:latin typeface="Calibri" panose="020F0502020204030204" pitchFamily="34" charset="0"/>
                        </a:rPr>
                        <a:t>                 1 000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ctr" fontAlgn="b"/>
                      <a:r>
                        <a:rPr lang="nb-NO" sz="1600" b="0" i="0" u="none" strike="noStrike">
                          <a:solidFill>
                            <a:srgbClr val="000000"/>
                          </a:solidFill>
                          <a:effectLst/>
                          <a:latin typeface="Calibri" panose="020F0502020204030204" pitchFamily="34" charset="0"/>
                        </a:rPr>
                        <a:t> </a:t>
                      </a:r>
                    </a:p>
                  </a:txBody>
                  <a:tcPr marL="3703" marR="3703" marT="3703" marB="0" anchor="b">
                    <a:lnL>
                      <a:noFill/>
                    </a:lnL>
                    <a:lnR>
                      <a:noFill/>
                    </a:lnR>
                    <a:lnT>
                      <a:noFill/>
                    </a:lnT>
                    <a:lnB>
                      <a:noFill/>
                    </a:lnB>
                    <a:solidFill>
                      <a:srgbClr val="F2F2F2"/>
                    </a:solidFill>
                  </a:tcPr>
                </a:tc>
                <a:extLst>
                  <a:ext uri="{0D108BD9-81ED-4DB2-BD59-A6C34878D82A}">
                    <a16:rowId xmlns:a16="http://schemas.microsoft.com/office/drawing/2014/main" val="3996365819"/>
                  </a:ext>
                </a:extLst>
              </a:tr>
              <a:tr h="211162">
                <a:tc>
                  <a:txBody>
                    <a:bodyPr/>
                    <a:lstStyle/>
                    <a:p>
                      <a:pPr algn="l" fontAlgn="b"/>
                      <a:r>
                        <a:rPr lang="nb-NO" sz="1400" b="0" i="0" u="none" strike="noStrike">
                          <a:solidFill>
                            <a:srgbClr val="000000"/>
                          </a:solidFill>
                          <a:effectLst/>
                          <a:latin typeface="Calibri" panose="020F0502020204030204" pitchFamily="34" charset="0"/>
                        </a:rPr>
                        <a:t>Utgifter hjemmekamper</a:t>
                      </a:r>
                    </a:p>
                  </a:txBody>
                  <a:tcPr marL="3703" marR="3703" marT="3703" marB="0" anchor="b">
                    <a:lnL>
                      <a:noFill/>
                    </a:lnL>
                    <a:lnR>
                      <a:noFill/>
                    </a:lnR>
                    <a:lnT>
                      <a:noFill/>
                    </a:lnT>
                    <a:lnB>
                      <a:noFill/>
                    </a:lnB>
                  </a:tcPr>
                </a:tc>
                <a:tc>
                  <a:txBody>
                    <a:bodyPr/>
                    <a:lstStyle/>
                    <a:p>
                      <a:pPr algn="l" fontAlgn="b"/>
                      <a:r>
                        <a:rPr lang="nb-NO" sz="1400" b="0" i="0" u="none" strike="noStrike">
                          <a:solidFill>
                            <a:srgbClr val="000000"/>
                          </a:solidFill>
                          <a:effectLst/>
                          <a:latin typeface="Calibri" panose="020F0502020204030204" pitchFamily="34" charset="0"/>
                        </a:rPr>
                        <a:t>                           - </a:t>
                      </a:r>
                    </a:p>
                  </a:txBody>
                  <a:tcPr marL="3703" marR="3703" marT="3703" marB="0" anchor="b">
                    <a:lnL>
                      <a:noFill/>
                    </a:lnL>
                    <a:lnR>
                      <a:noFill/>
                    </a:lnR>
                    <a:lnT>
                      <a:noFill/>
                    </a:lnT>
                    <a:lnB>
                      <a:noFill/>
                    </a:lnB>
                  </a:tcPr>
                </a:tc>
                <a:tc>
                  <a:txBody>
                    <a:bodyPr/>
                    <a:lstStyle/>
                    <a:p>
                      <a:pPr algn="l" fontAlgn="b"/>
                      <a:r>
                        <a:rPr lang="nb-NO" sz="1400" b="1" i="0" u="none" strike="noStrike">
                          <a:solidFill>
                            <a:srgbClr val="000000"/>
                          </a:solidFill>
                          <a:effectLst/>
                          <a:latin typeface="Calibri" panose="020F0502020204030204" pitchFamily="34" charset="0"/>
                        </a:rPr>
                        <a:t>                           -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nb-NO" sz="1400" b="0" i="0" u="none" strike="noStrike">
                          <a:solidFill>
                            <a:srgbClr val="000000"/>
                          </a:solidFill>
                          <a:effectLst/>
                          <a:latin typeface="Calibri" panose="020F0502020204030204" pitchFamily="34" charset="0"/>
                        </a:rPr>
                        <a:t>                 1 000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endParaRPr lang="nb-NO" sz="1600" b="0" i="0" u="none" strike="noStrike">
                        <a:solidFill>
                          <a:srgbClr val="000000"/>
                        </a:solidFill>
                        <a:effectLst/>
                        <a:latin typeface="Calibri" panose="020F0502020204030204" pitchFamily="34" charset="0"/>
                      </a:endParaRPr>
                    </a:p>
                  </a:txBody>
                  <a:tcPr marL="3703" marR="3703" marT="3703" marB="0" anchor="b">
                    <a:lnL>
                      <a:noFill/>
                    </a:lnL>
                    <a:lnR>
                      <a:noFill/>
                    </a:lnR>
                    <a:lnT>
                      <a:noFill/>
                    </a:lnT>
                    <a:lnB>
                      <a:noFill/>
                    </a:lnB>
                  </a:tcPr>
                </a:tc>
                <a:extLst>
                  <a:ext uri="{0D108BD9-81ED-4DB2-BD59-A6C34878D82A}">
                    <a16:rowId xmlns:a16="http://schemas.microsoft.com/office/drawing/2014/main" val="3558722330"/>
                  </a:ext>
                </a:extLst>
              </a:tr>
              <a:tr h="211162">
                <a:tc>
                  <a:txBody>
                    <a:bodyPr/>
                    <a:lstStyle/>
                    <a:p>
                      <a:pPr algn="l" fontAlgn="b"/>
                      <a:r>
                        <a:rPr lang="nb-NO" sz="1400" b="0" i="0" u="none" strike="noStrike">
                          <a:solidFill>
                            <a:srgbClr val="000000"/>
                          </a:solidFill>
                          <a:effectLst/>
                          <a:latin typeface="Calibri" panose="020F0502020204030204" pitchFamily="34" charset="0"/>
                        </a:rPr>
                        <a:t>Kortlegging</a:t>
                      </a:r>
                    </a:p>
                  </a:txBody>
                  <a:tcPr marL="3703" marR="3703" marT="3703" marB="0" anchor="b">
                    <a:lnL>
                      <a:noFill/>
                    </a:lnL>
                    <a:lnR>
                      <a:noFill/>
                    </a:lnR>
                    <a:lnT>
                      <a:noFill/>
                    </a:lnT>
                    <a:lnB>
                      <a:noFill/>
                    </a:lnB>
                    <a:solidFill>
                      <a:srgbClr val="F2F2F2"/>
                    </a:solidFill>
                  </a:tcPr>
                </a:tc>
                <a:tc>
                  <a:txBody>
                    <a:bodyPr/>
                    <a:lstStyle/>
                    <a:p>
                      <a:pPr algn="l" fontAlgn="b"/>
                      <a:r>
                        <a:rPr lang="nb-NO" sz="1400" b="0" i="0" u="none" strike="noStrike">
                          <a:solidFill>
                            <a:srgbClr val="000000"/>
                          </a:solidFill>
                          <a:effectLst/>
                          <a:latin typeface="Calibri" panose="020F0502020204030204" pitchFamily="34" charset="0"/>
                        </a:rPr>
                        <a:t>                13 354 </a:t>
                      </a:r>
                    </a:p>
                  </a:txBody>
                  <a:tcPr marL="3703" marR="3703" marT="3703" marB="0" anchor="b">
                    <a:lnL>
                      <a:noFill/>
                    </a:lnL>
                    <a:lnR>
                      <a:noFill/>
                    </a:lnR>
                    <a:lnT>
                      <a:noFill/>
                    </a:lnT>
                    <a:lnB>
                      <a:noFill/>
                    </a:lnB>
                    <a:solidFill>
                      <a:srgbClr val="F2F2F2"/>
                    </a:solidFill>
                  </a:tcPr>
                </a:tc>
                <a:tc>
                  <a:txBody>
                    <a:bodyPr/>
                    <a:lstStyle/>
                    <a:p>
                      <a:pPr algn="l" fontAlgn="b"/>
                      <a:r>
                        <a:rPr lang="nb-NO" sz="1400" b="1" i="0" u="none" strike="noStrike">
                          <a:solidFill>
                            <a:srgbClr val="000000"/>
                          </a:solidFill>
                          <a:effectLst/>
                          <a:latin typeface="Calibri" panose="020F0502020204030204" pitchFamily="34" charset="0"/>
                        </a:rPr>
                        <a:t>                10 992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nb-NO" sz="1400" b="0" i="0" u="none" strike="noStrike">
                          <a:solidFill>
                            <a:srgbClr val="000000"/>
                          </a:solidFill>
                          <a:effectLst/>
                          <a:latin typeface="Calibri" panose="020F0502020204030204" pitchFamily="34" charset="0"/>
                        </a:rPr>
                        <a:t>               10 200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ctr" fontAlgn="b"/>
                      <a:r>
                        <a:rPr lang="nb-NO" sz="1600" b="0" i="0" u="none" strike="noStrike">
                          <a:solidFill>
                            <a:srgbClr val="000000"/>
                          </a:solidFill>
                          <a:effectLst/>
                          <a:latin typeface="Calibri" panose="020F0502020204030204" pitchFamily="34" charset="0"/>
                        </a:rPr>
                        <a:t>11</a:t>
                      </a:r>
                    </a:p>
                  </a:txBody>
                  <a:tcPr marL="3703" marR="3703" marT="3703" marB="0" anchor="b">
                    <a:lnL>
                      <a:noFill/>
                    </a:lnL>
                    <a:lnR>
                      <a:noFill/>
                    </a:lnR>
                    <a:lnT>
                      <a:noFill/>
                    </a:lnT>
                    <a:lnB>
                      <a:noFill/>
                    </a:lnB>
                    <a:solidFill>
                      <a:srgbClr val="F2F2F2"/>
                    </a:solidFill>
                  </a:tcPr>
                </a:tc>
                <a:extLst>
                  <a:ext uri="{0D108BD9-81ED-4DB2-BD59-A6C34878D82A}">
                    <a16:rowId xmlns:a16="http://schemas.microsoft.com/office/drawing/2014/main" val="1318504493"/>
                  </a:ext>
                </a:extLst>
              </a:tr>
              <a:tr h="211162">
                <a:tc>
                  <a:txBody>
                    <a:bodyPr/>
                    <a:lstStyle/>
                    <a:p>
                      <a:pPr algn="l" fontAlgn="b"/>
                      <a:r>
                        <a:rPr lang="nb-NO" sz="1400" b="0" i="0" u="none" strike="noStrike">
                          <a:solidFill>
                            <a:srgbClr val="000000"/>
                          </a:solidFill>
                          <a:effectLst/>
                          <a:latin typeface="Calibri" panose="020F0502020204030204" pitchFamily="34" charset="0"/>
                        </a:rPr>
                        <a:t>Servering</a:t>
                      </a:r>
                    </a:p>
                  </a:txBody>
                  <a:tcPr marL="3703" marR="3703" marT="3703" marB="0" anchor="b">
                    <a:lnL>
                      <a:noFill/>
                    </a:lnL>
                    <a:lnR>
                      <a:noFill/>
                    </a:lnR>
                    <a:lnT>
                      <a:noFill/>
                    </a:lnT>
                    <a:lnB>
                      <a:noFill/>
                    </a:lnB>
                  </a:tcPr>
                </a:tc>
                <a:tc>
                  <a:txBody>
                    <a:bodyPr/>
                    <a:lstStyle/>
                    <a:p>
                      <a:pPr algn="l" fontAlgn="b"/>
                      <a:r>
                        <a:rPr lang="nb-NO" sz="1400" b="0" i="0" u="none" strike="noStrike">
                          <a:solidFill>
                            <a:srgbClr val="000000"/>
                          </a:solidFill>
                          <a:effectLst/>
                          <a:latin typeface="Calibri" panose="020F0502020204030204" pitchFamily="34" charset="0"/>
                        </a:rPr>
                        <a:t>                  1 175 </a:t>
                      </a:r>
                    </a:p>
                  </a:txBody>
                  <a:tcPr marL="3703" marR="3703" marT="3703" marB="0" anchor="b">
                    <a:lnL>
                      <a:noFill/>
                    </a:lnL>
                    <a:lnR>
                      <a:noFill/>
                    </a:lnR>
                    <a:lnT>
                      <a:noFill/>
                    </a:lnT>
                    <a:lnB>
                      <a:noFill/>
                    </a:lnB>
                  </a:tcPr>
                </a:tc>
                <a:tc>
                  <a:txBody>
                    <a:bodyPr/>
                    <a:lstStyle/>
                    <a:p>
                      <a:pPr algn="l" fontAlgn="b"/>
                      <a:r>
                        <a:rPr lang="nb-NO" sz="1400" b="1" i="0" u="none" strike="noStrike">
                          <a:solidFill>
                            <a:srgbClr val="000000"/>
                          </a:solidFill>
                          <a:effectLst/>
                          <a:latin typeface="Calibri" panose="020F0502020204030204" pitchFamily="34" charset="0"/>
                        </a:rPr>
                        <a:t>                       76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nb-NO" sz="1400" b="0" i="0" u="none" strike="noStrike">
                          <a:solidFill>
                            <a:srgbClr val="000000"/>
                          </a:solidFill>
                          <a:effectLst/>
                          <a:latin typeface="Calibri" panose="020F0502020204030204" pitchFamily="34" charset="0"/>
                        </a:rPr>
                        <a:t>                 1 500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nb-NO" sz="1600" b="0" i="0" u="none" strike="noStrike">
                          <a:solidFill>
                            <a:srgbClr val="000000"/>
                          </a:solidFill>
                          <a:effectLst/>
                          <a:latin typeface="Calibri" panose="020F0502020204030204" pitchFamily="34" charset="0"/>
                        </a:rPr>
                        <a:t>12</a:t>
                      </a:r>
                    </a:p>
                  </a:txBody>
                  <a:tcPr marL="3703" marR="3703" marT="3703" marB="0" anchor="b">
                    <a:lnL>
                      <a:noFill/>
                    </a:lnL>
                    <a:lnR>
                      <a:noFill/>
                    </a:lnR>
                    <a:lnT>
                      <a:noFill/>
                    </a:lnT>
                    <a:lnB>
                      <a:noFill/>
                    </a:lnB>
                  </a:tcPr>
                </a:tc>
                <a:extLst>
                  <a:ext uri="{0D108BD9-81ED-4DB2-BD59-A6C34878D82A}">
                    <a16:rowId xmlns:a16="http://schemas.microsoft.com/office/drawing/2014/main" val="282234195"/>
                  </a:ext>
                </a:extLst>
              </a:tr>
              <a:tr h="211162">
                <a:tc>
                  <a:txBody>
                    <a:bodyPr/>
                    <a:lstStyle/>
                    <a:p>
                      <a:pPr algn="l" fontAlgn="b"/>
                      <a:r>
                        <a:rPr lang="nb-NO" sz="1400" b="0" i="0" u="none" strike="noStrike">
                          <a:solidFill>
                            <a:srgbClr val="000000"/>
                          </a:solidFill>
                          <a:effectLst/>
                          <a:latin typeface="Calibri" panose="020F0502020204030204" pitchFamily="34" charset="0"/>
                        </a:rPr>
                        <a:t>Premiering</a:t>
                      </a:r>
                    </a:p>
                  </a:txBody>
                  <a:tcPr marL="3703" marR="3703" marT="3703" marB="0" anchor="b">
                    <a:lnL>
                      <a:noFill/>
                    </a:lnL>
                    <a:lnR>
                      <a:noFill/>
                    </a:lnR>
                    <a:lnT>
                      <a:noFill/>
                    </a:lnT>
                    <a:lnB>
                      <a:noFill/>
                    </a:lnB>
                    <a:solidFill>
                      <a:srgbClr val="F2F2F2"/>
                    </a:solidFill>
                  </a:tcPr>
                </a:tc>
                <a:tc>
                  <a:txBody>
                    <a:bodyPr/>
                    <a:lstStyle/>
                    <a:p>
                      <a:pPr algn="l" fontAlgn="b"/>
                      <a:r>
                        <a:rPr lang="nb-NO" sz="1400" b="0" i="0" u="none" strike="noStrike">
                          <a:solidFill>
                            <a:srgbClr val="000000"/>
                          </a:solidFill>
                          <a:effectLst/>
                          <a:latin typeface="Calibri" panose="020F0502020204030204" pitchFamily="34" charset="0"/>
                        </a:rPr>
                        <a:t>                  6 841 </a:t>
                      </a:r>
                    </a:p>
                  </a:txBody>
                  <a:tcPr marL="3703" marR="3703" marT="3703" marB="0" anchor="b">
                    <a:lnL>
                      <a:noFill/>
                    </a:lnL>
                    <a:lnR>
                      <a:noFill/>
                    </a:lnR>
                    <a:lnT>
                      <a:noFill/>
                    </a:lnT>
                    <a:lnB>
                      <a:noFill/>
                    </a:lnB>
                    <a:solidFill>
                      <a:srgbClr val="F2F2F2"/>
                    </a:solidFill>
                  </a:tcPr>
                </a:tc>
                <a:tc>
                  <a:txBody>
                    <a:bodyPr/>
                    <a:lstStyle/>
                    <a:p>
                      <a:pPr algn="l" fontAlgn="b"/>
                      <a:r>
                        <a:rPr lang="nb-NO" sz="1400" b="1" i="0" u="none" strike="noStrike">
                          <a:solidFill>
                            <a:srgbClr val="000000"/>
                          </a:solidFill>
                          <a:effectLst/>
                          <a:latin typeface="Calibri" panose="020F0502020204030204" pitchFamily="34" charset="0"/>
                        </a:rPr>
                        <a:t>                  7 093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nb-NO" sz="1400" b="0" i="0" u="none" strike="noStrike" dirty="0">
                          <a:solidFill>
                            <a:srgbClr val="000000"/>
                          </a:solidFill>
                          <a:effectLst/>
                          <a:latin typeface="Calibri" panose="020F0502020204030204" pitchFamily="34" charset="0"/>
                        </a:rPr>
                        <a:t>                 6 800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ctr" fontAlgn="b"/>
                      <a:r>
                        <a:rPr lang="nb-NO" sz="1600" b="0" i="0" u="none" strike="noStrike">
                          <a:solidFill>
                            <a:srgbClr val="000000"/>
                          </a:solidFill>
                          <a:effectLst/>
                          <a:latin typeface="Calibri" panose="020F0502020204030204" pitchFamily="34" charset="0"/>
                        </a:rPr>
                        <a:t>13</a:t>
                      </a:r>
                    </a:p>
                  </a:txBody>
                  <a:tcPr marL="3703" marR="3703" marT="3703" marB="0" anchor="b">
                    <a:lnL>
                      <a:noFill/>
                    </a:lnL>
                    <a:lnR>
                      <a:noFill/>
                    </a:lnR>
                    <a:lnT>
                      <a:noFill/>
                    </a:lnT>
                    <a:lnB>
                      <a:noFill/>
                    </a:lnB>
                    <a:solidFill>
                      <a:srgbClr val="F2F2F2"/>
                    </a:solidFill>
                  </a:tcPr>
                </a:tc>
                <a:extLst>
                  <a:ext uri="{0D108BD9-81ED-4DB2-BD59-A6C34878D82A}">
                    <a16:rowId xmlns:a16="http://schemas.microsoft.com/office/drawing/2014/main" val="2873831051"/>
                  </a:ext>
                </a:extLst>
              </a:tr>
              <a:tr h="211162">
                <a:tc>
                  <a:txBody>
                    <a:bodyPr/>
                    <a:lstStyle/>
                    <a:p>
                      <a:pPr algn="l" fontAlgn="b"/>
                      <a:r>
                        <a:rPr lang="nb-NO" sz="1400" b="0" i="0" u="none" strike="noStrike">
                          <a:solidFill>
                            <a:srgbClr val="000000"/>
                          </a:solidFill>
                          <a:effectLst/>
                          <a:latin typeface="Calibri" panose="020F0502020204030204" pitchFamily="34" charset="0"/>
                        </a:rPr>
                        <a:t>Oppmerksomheter</a:t>
                      </a:r>
                    </a:p>
                  </a:txBody>
                  <a:tcPr marL="3703" marR="3703" marT="3703" marB="0" anchor="b">
                    <a:lnL>
                      <a:noFill/>
                    </a:lnL>
                    <a:lnR>
                      <a:noFill/>
                    </a:lnR>
                    <a:lnT>
                      <a:noFill/>
                    </a:lnT>
                    <a:lnB>
                      <a:noFill/>
                    </a:lnB>
                  </a:tcPr>
                </a:tc>
                <a:tc>
                  <a:txBody>
                    <a:bodyPr/>
                    <a:lstStyle/>
                    <a:p>
                      <a:pPr algn="l" fontAlgn="b"/>
                      <a:r>
                        <a:rPr lang="nb-NO" sz="1400" b="0" i="0" u="none" strike="noStrike">
                          <a:solidFill>
                            <a:srgbClr val="000000"/>
                          </a:solidFill>
                          <a:effectLst/>
                          <a:latin typeface="Calibri" panose="020F0502020204030204" pitchFamily="34" charset="0"/>
                        </a:rPr>
                        <a:t>                  3 009 </a:t>
                      </a:r>
                    </a:p>
                  </a:txBody>
                  <a:tcPr marL="3703" marR="3703" marT="3703" marB="0" anchor="b">
                    <a:lnL>
                      <a:noFill/>
                    </a:lnL>
                    <a:lnR>
                      <a:noFill/>
                    </a:lnR>
                    <a:lnT>
                      <a:noFill/>
                    </a:lnT>
                    <a:lnB>
                      <a:noFill/>
                    </a:lnB>
                  </a:tcPr>
                </a:tc>
                <a:tc>
                  <a:txBody>
                    <a:bodyPr/>
                    <a:lstStyle/>
                    <a:p>
                      <a:pPr algn="l" fontAlgn="b"/>
                      <a:r>
                        <a:rPr lang="nb-NO" sz="1400" b="1" i="0" u="none" strike="noStrike">
                          <a:solidFill>
                            <a:srgbClr val="000000"/>
                          </a:solidFill>
                          <a:effectLst/>
                          <a:latin typeface="Calibri" panose="020F0502020204030204" pitchFamily="34" charset="0"/>
                        </a:rPr>
                        <a:t>                  3 724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nb-NO" sz="1400" b="0" i="0" u="none" strike="noStrike">
                          <a:solidFill>
                            <a:srgbClr val="000000"/>
                          </a:solidFill>
                          <a:effectLst/>
                          <a:latin typeface="Calibri" panose="020F0502020204030204" pitchFamily="34" charset="0"/>
                        </a:rPr>
                        <a:t>                 1 500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endParaRPr lang="nb-NO" sz="1600" b="0" i="0" u="none" strike="noStrike">
                        <a:solidFill>
                          <a:srgbClr val="000000"/>
                        </a:solidFill>
                        <a:effectLst/>
                        <a:latin typeface="Calibri" panose="020F0502020204030204" pitchFamily="34" charset="0"/>
                      </a:endParaRPr>
                    </a:p>
                  </a:txBody>
                  <a:tcPr marL="3703" marR="3703" marT="3703" marB="0" anchor="b">
                    <a:lnL>
                      <a:noFill/>
                    </a:lnL>
                    <a:lnR>
                      <a:noFill/>
                    </a:lnR>
                    <a:lnT>
                      <a:noFill/>
                    </a:lnT>
                    <a:lnB>
                      <a:noFill/>
                    </a:lnB>
                  </a:tcPr>
                </a:tc>
                <a:extLst>
                  <a:ext uri="{0D108BD9-81ED-4DB2-BD59-A6C34878D82A}">
                    <a16:rowId xmlns:a16="http://schemas.microsoft.com/office/drawing/2014/main" val="3822854412"/>
                  </a:ext>
                </a:extLst>
              </a:tr>
              <a:tr h="211162">
                <a:tc>
                  <a:txBody>
                    <a:bodyPr/>
                    <a:lstStyle/>
                    <a:p>
                      <a:pPr algn="l" fontAlgn="b"/>
                      <a:r>
                        <a:rPr lang="nb-NO" sz="1400" b="0" i="0" u="none" strike="noStrike" dirty="0">
                          <a:solidFill>
                            <a:srgbClr val="000000"/>
                          </a:solidFill>
                          <a:effectLst/>
                          <a:latin typeface="Calibri" panose="020F0502020204030204" pitchFamily="34" charset="0"/>
                        </a:rPr>
                        <a:t>Gebyrer inkludert Vipps</a:t>
                      </a:r>
                    </a:p>
                  </a:txBody>
                  <a:tcPr marL="3703" marR="3703" marT="3703" marB="0" anchor="b">
                    <a:lnL>
                      <a:noFill/>
                    </a:lnL>
                    <a:lnR>
                      <a:noFill/>
                    </a:lnR>
                    <a:lnT>
                      <a:noFill/>
                    </a:lnT>
                    <a:lnB>
                      <a:noFill/>
                    </a:lnB>
                    <a:solidFill>
                      <a:srgbClr val="F2F2F2"/>
                    </a:solidFill>
                  </a:tcPr>
                </a:tc>
                <a:tc>
                  <a:txBody>
                    <a:bodyPr/>
                    <a:lstStyle/>
                    <a:p>
                      <a:pPr algn="l" fontAlgn="b"/>
                      <a:r>
                        <a:rPr lang="nb-NO" sz="1400" b="0" i="0" u="none" strike="noStrike">
                          <a:solidFill>
                            <a:srgbClr val="000000"/>
                          </a:solidFill>
                          <a:effectLst/>
                          <a:latin typeface="Calibri" panose="020F0502020204030204" pitchFamily="34" charset="0"/>
                        </a:rPr>
                        <a:t>                        92 </a:t>
                      </a:r>
                    </a:p>
                  </a:txBody>
                  <a:tcPr marL="3703" marR="3703" marT="3703" marB="0" anchor="b">
                    <a:lnL>
                      <a:noFill/>
                    </a:lnL>
                    <a:lnR>
                      <a:noFill/>
                    </a:lnR>
                    <a:lnT>
                      <a:noFill/>
                    </a:lnT>
                    <a:lnB>
                      <a:noFill/>
                    </a:lnB>
                    <a:solidFill>
                      <a:srgbClr val="F2F2F2"/>
                    </a:solidFill>
                  </a:tcPr>
                </a:tc>
                <a:tc>
                  <a:txBody>
                    <a:bodyPr/>
                    <a:lstStyle/>
                    <a:p>
                      <a:pPr algn="l" fontAlgn="b"/>
                      <a:r>
                        <a:rPr lang="nb-NO" sz="1400" b="1" i="0" u="none" strike="noStrike">
                          <a:solidFill>
                            <a:srgbClr val="000000"/>
                          </a:solidFill>
                          <a:effectLst/>
                          <a:latin typeface="Calibri" panose="020F0502020204030204" pitchFamily="34" charset="0"/>
                        </a:rPr>
                        <a:t>                     936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nb-NO" sz="1400" b="0" i="0" u="none" strike="noStrike">
                          <a:solidFill>
                            <a:srgbClr val="000000"/>
                          </a:solidFill>
                          <a:effectLst/>
                          <a:latin typeface="Calibri" panose="020F0502020204030204" pitchFamily="34" charset="0"/>
                        </a:rPr>
                        <a:t>                    150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ctr" fontAlgn="b"/>
                      <a:r>
                        <a:rPr lang="nb-NO" sz="1600" b="0" i="0" u="none" strike="noStrike">
                          <a:solidFill>
                            <a:srgbClr val="000000"/>
                          </a:solidFill>
                          <a:effectLst/>
                          <a:latin typeface="Calibri" panose="020F0502020204030204" pitchFamily="34" charset="0"/>
                        </a:rPr>
                        <a:t>14</a:t>
                      </a:r>
                    </a:p>
                  </a:txBody>
                  <a:tcPr marL="3703" marR="3703" marT="3703" marB="0" anchor="b">
                    <a:lnL>
                      <a:noFill/>
                    </a:lnL>
                    <a:lnR>
                      <a:noFill/>
                    </a:lnR>
                    <a:lnT>
                      <a:noFill/>
                    </a:lnT>
                    <a:lnB>
                      <a:noFill/>
                    </a:lnB>
                    <a:solidFill>
                      <a:srgbClr val="F2F2F2"/>
                    </a:solidFill>
                  </a:tcPr>
                </a:tc>
                <a:extLst>
                  <a:ext uri="{0D108BD9-81ED-4DB2-BD59-A6C34878D82A}">
                    <a16:rowId xmlns:a16="http://schemas.microsoft.com/office/drawing/2014/main" val="2008996091"/>
                  </a:ext>
                </a:extLst>
              </a:tr>
              <a:tr h="211162">
                <a:tc>
                  <a:txBody>
                    <a:bodyPr/>
                    <a:lstStyle/>
                    <a:p>
                      <a:pPr algn="l" fontAlgn="b"/>
                      <a:r>
                        <a:rPr lang="nb-NO" sz="1400" b="0" i="0" u="none" strike="noStrike">
                          <a:solidFill>
                            <a:srgbClr val="000000"/>
                          </a:solidFill>
                          <a:effectLst/>
                          <a:latin typeface="Calibri" panose="020F0502020204030204" pitchFamily="34" charset="0"/>
                        </a:rPr>
                        <a:t>Rekvisita</a:t>
                      </a:r>
                    </a:p>
                  </a:txBody>
                  <a:tcPr marL="3703" marR="3703" marT="3703" marB="0" anchor="b">
                    <a:lnL>
                      <a:noFill/>
                    </a:lnL>
                    <a:lnR>
                      <a:noFill/>
                    </a:lnR>
                    <a:lnT>
                      <a:noFill/>
                    </a:lnT>
                    <a:lnB>
                      <a:noFill/>
                    </a:lnB>
                  </a:tcPr>
                </a:tc>
                <a:tc>
                  <a:txBody>
                    <a:bodyPr/>
                    <a:lstStyle/>
                    <a:p>
                      <a:pPr algn="l" fontAlgn="b"/>
                      <a:r>
                        <a:rPr lang="nb-NO" sz="1400" b="0" i="0" u="none" strike="noStrike">
                          <a:solidFill>
                            <a:srgbClr val="000000"/>
                          </a:solidFill>
                          <a:effectLst/>
                          <a:latin typeface="Calibri" panose="020F0502020204030204" pitchFamily="34" charset="0"/>
                        </a:rPr>
                        <a:t>                41 011 </a:t>
                      </a:r>
                    </a:p>
                  </a:txBody>
                  <a:tcPr marL="3703" marR="3703" marT="3703" marB="0" anchor="b">
                    <a:lnL>
                      <a:noFill/>
                    </a:lnL>
                    <a:lnR>
                      <a:noFill/>
                    </a:lnR>
                    <a:lnT>
                      <a:noFill/>
                    </a:lnT>
                    <a:lnB>
                      <a:noFill/>
                    </a:lnB>
                  </a:tcPr>
                </a:tc>
                <a:tc>
                  <a:txBody>
                    <a:bodyPr/>
                    <a:lstStyle/>
                    <a:p>
                      <a:pPr algn="l" fontAlgn="b"/>
                      <a:r>
                        <a:rPr lang="nb-NO" sz="1400" b="1" i="0" u="none" strike="noStrike">
                          <a:solidFill>
                            <a:srgbClr val="000000"/>
                          </a:solidFill>
                          <a:effectLst/>
                          <a:latin typeface="Calibri" panose="020F0502020204030204" pitchFamily="34" charset="0"/>
                        </a:rPr>
                        <a:t>                  3 102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nb-NO" sz="1400" b="0" i="0" u="none" strike="noStrike">
                          <a:solidFill>
                            <a:srgbClr val="000000"/>
                          </a:solidFill>
                          <a:effectLst/>
                          <a:latin typeface="Calibri" panose="020F0502020204030204" pitchFamily="34" charset="0"/>
                        </a:rPr>
                        <a:t>                 5 000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nb-NO" sz="1600" b="0" i="0" u="none" strike="noStrike">
                          <a:solidFill>
                            <a:srgbClr val="000000"/>
                          </a:solidFill>
                          <a:effectLst/>
                          <a:latin typeface="Calibri" panose="020F0502020204030204" pitchFamily="34" charset="0"/>
                        </a:rPr>
                        <a:t>15</a:t>
                      </a:r>
                    </a:p>
                  </a:txBody>
                  <a:tcPr marL="3703" marR="3703" marT="3703" marB="0" anchor="b">
                    <a:lnL>
                      <a:noFill/>
                    </a:lnL>
                    <a:lnR>
                      <a:noFill/>
                    </a:lnR>
                    <a:lnT>
                      <a:noFill/>
                    </a:lnT>
                    <a:lnB>
                      <a:noFill/>
                    </a:lnB>
                  </a:tcPr>
                </a:tc>
                <a:extLst>
                  <a:ext uri="{0D108BD9-81ED-4DB2-BD59-A6C34878D82A}">
                    <a16:rowId xmlns:a16="http://schemas.microsoft.com/office/drawing/2014/main" val="2999491469"/>
                  </a:ext>
                </a:extLst>
              </a:tr>
              <a:tr h="211162">
                <a:tc>
                  <a:txBody>
                    <a:bodyPr/>
                    <a:lstStyle/>
                    <a:p>
                      <a:pPr algn="l" fontAlgn="b"/>
                      <a:r>
                        <a:rPr lang="nb-NO" sz="1400" b="0" i="0" u="none" strike="noStrike" dirty="0">
                          <a:solidFill>
                            <a:srgbClr val="000000"/>
                          </a:solidFill>
                          <a:effectLst/>
                          <a:latin typeface="Calibri" panose="020F0502020204030204" pitchFamily="34" charset="0"/>
                        </a:rPr>
                        <a:t>NM, KM og SM deltakelse </a:t>
                      </a:r>
                    </a:p>
                  </a:txBody>
                  <a:tcPr marL="3703" marR="3703" marT="3703" marB="0" anchor="b">
                    <a:lnL>
                      <a:noFill/>
                    </a:lnL>
                    <a:lnR>
                      <a:noFill/>
                    </a:lnR>
                    <a:lnT>
                      <a:noFill/>
                    </a:lnT>
                    <a:lnB>
                      <a:noFill/>
                    </a:lnB>
                    <a:solidFill>
                      <a:srgbClr val="F2F2F2"/>
                    </a:solidFill>
                  </a:tcPr>
                </a:tc>
                <a:tc>
                  <a:txBody>
                    <a:bodyPr/>
                    <a:lstStyle/>
                    <a:p>
                      <a:pPr algn="l" fontAlgn="b"/>
                      <a:r>
                        <a:rPr lang="nb-NO" sz="1400" b="0" i="0" u="none" strike="noStrike">
                          <a:solidFill>
                            <a:srgbClr val="000000"/>
                          </a:solidFill>
                          <a:effectLst/>
                          <a:latin typeface="Calibri" panose="020F0502020204030204" pitchFamily="34" charset="0"/>
                        </a:rPr>
                        <a:t>                  3 600 </a:t>
                      </a:r>
                    </a:p>
                  </a:txBody>
                  <a:tcPr marL="3703" marR="3703" marT="3703" marB="0" anchor="b">
                    <a:lnL>
                      <a:noFill/>
                    </a:lnL>
                    <a:lnR>
                      <a:noFill/>
                    </a:lnR>
                    <a:lnT>
                      <a:noFill/>
                    </a:lnT>
                    <a:lnB>
                      <a:noFill/>
                    </a:lnB>
                    <a:solidFill>
                      <a:srgbClr val="F2F2F2"/>
                    </a:solidFill>
                  </a:tcPr>
                </a:tc>
                <a:tc>
                  <a:txBody>
                    <a:bodyPr/>
                    <a:lstStyle/>
                    <a:p>
                      <a:pPr algn="l" fontAlgn="b"/>
                      <a:r>
                        <a:rPr lang="nb-NO" sz="1400" b="1" i="0" u="none" strike="noStrike">
                          <a:solidFill>
                            <a:srgbClr val="000000"/>
                          </a:solidFill>
                          <a:effectLst/>
                          <a:latin typeface="Calibri" panose="020F0502020204030204" pitchFamily="34" charset="0"/>
                        </a:rPr>
                        <a:t>                  4 200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nb-NO" sz="1400" b="0" i="0" u="none" strike="noStrike">
                          <a:solidFill>
                            <a:srgbClr val="000000"/>
                          </a:solidFill>
                          <a:effectLst/>
                          <a:latin typeface="Calibri" panose="020F0502020204030204" pitchFamily="34" charset="0"/>
                        </a:rPr>
                        <a:t>                 5 000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ctr" fontAlgn="b"/>
                      <a:r>
                        <a:rPr lang="nb-NO" sz="1600" b="0" i="0" u="none" strike="noStrike">
                          <a:solidFill>
                            <a:srgbClr val="000000"/>
                          </a:solidFill>
                          <a:effectLst/>
                          <a:latin typeface="Calibri" panose="020F0502020204030204" pitchFamily="34" charset="0"/>
                        </a:rPr>
                        <a:t> </a:t>
                      </a:r>
                    </a:p>
                  </a:txBody>
                  <a:tcPr marL="3703" marR="3703" marT="3703" marB="0" anchor="b">
                    <a:lnL>
                      <a:noFill/>
                    </a:lnL>
                    <a:lnR>
                      <a:noFill/>
                    </a:lnR>
                    <a:lnT>
                      <a:noFill/>
                    </a:lnT>
                    <a:lnB>
                      <a:noFill/>
                    </a:lnB>
                    <a:solidFill>
                      <a:srgbClr val="F2F2F2"/>
                    </a:solidFill>
                  </a:tcPr>
                </a:tc>
                <a:extLst>
                  <a:ext uri="{0D108BD9-81ED-4DB2-BD59-A6C34878D82A}">
                    <a16:rowId xmlns:a16="http://schemas.microsoft.com/office/drawing/2014/main" val="934615109"/>
                  </a:ext>
                </a:extLst>
              </a:tr>
              <a:tr h="211162">
                <a:tc>
                  <a:txBody>
                    <a:bodyPr/>
                    <a:lstStyle/>
                    <a:p>
                      <a:pPr algn="l" fontAlgn="b"/>
                      <a:r>
                        <a:rPr lang="nb-NO" sz="1400" b="0" i="0" u="none" strike="noStrike">
                          <a:solidFill>
                            <a:srgbClr val="000000"/>
                          </a:solidFill>
                          <a:effectLst/>
                          <a:latin typeface="Calibri" panose="020F0502020204030204" pitchFamily="34" charset="0"/>
                        </a:rPr>
                        <a:t>Juniorleir og annet opplegg</a:t>
                      </a:r>
                    </a:p>
                  </a:txBody>
                  <a:tcPr marL="3703" marR="3703" marT="3703" marB="0" anchor="b">
                    <a:lnL>
                      <a:noFill/>
                    </a:lnL>
                    <a:lnR>
                      <a:noFill/>
                    </a:lnR>
                    <a:lnT>
                      <a:noFill/>
                    </a:lnT>
                    <a:lnB>
                      <a:noFill/>
                    </a:lnB>
                  </a:tcPr>
                </a:tc>
                <a:tc>
                  <a:txBody>
                    <a:bodyPr/>
                    <a:lstStyle/>
                    <a:p>
                      <a:pPr algn="l" fontAlgn="b"/>
                      <a:r>
                        <a:rPr lang="nb-NO" sz="1400" b="0" i="0" u="none" strike="noStrike">
                          <a:solidFill>
                            <a:srgbClr val="000000"/>
                          </a:solidFill>
                          <a:effectLst/>
                          <a:latin typeface="Calibri" panose="020F0502020204030204" pitchFamily="34" charset="0"/>
                        </a:rPr>
                        <a:t>                           - </a:t>
                      </a:r>
                    </a:p>
                  </a:txBody>
                  <a:tcPr marL="3703" marR="3703" marT="3703" marB="0" anchor="b">
                    <a:lnL>
                      <a:noFill/>
                    </a:lnL>
                    <a:lnR>
                      <a:noFill/>
                    </a:lnR>
                    <a:lnT>
                      <a:noFill/>
                    </a:lnT>
                    <a:lnB>
                      <a:noFill/>
                    </a:lnB>
                  </a:tcPr>
                </a:tc>
                <a:tc>
                  <a:txBody>
                    <a:bodyPr/>
                    <a:lstStyle/>
                    <a:p>
                      <a:pPr algn="l" fontAlgn="b"/>
                      <a:r>
                        <a:rPr lang="nb-NO" sz="1400" b="1" i="0" u="none" strike="noStrike">
                          <a:solidFill>
                            <a:srgbClr val="000000"/>
                          </a:solidFill>
                          <a:effectLst/>
                          <a:latin typeface="Calibri" panose="020F0502020204030204" pitchFamily="34" charset="0"/>
                        </a:rPr>
                        <a:t>                           -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nb-NO" sz="1400" b="0" i="0" u="none" strike="noStrike">
                          <a:solidFill>
                            <a:srgbClr val="000000"/>
                          </a:solidFill>
                          <a:effectLst/>
                          <a:latin typeface="Calibri" panose="020F0502020204030204" pitchFamily="34" charset="0"/>
                        </a:rPr>
                        <a:t>                 2 000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endParaRPr lang="nb-NO" sz="1600" b="0" i="0" u="none" strike="noStrike">
                        <a:solidFill>
                          <a:srgbClr val="000000"/>
                        </a:solidFill>
                        <a:effectLst/>
                        <a:latin typeface="Calibri" panose="020F0502020204030204" pitchFamily="34" charset="0"/>
                      </a:endParaRPr>
                    </a:p>
                  </a:txBody>
                  <a:tcPr marL="3703" marR="3703" marT="3703" marB="0" anchor="b">
                    <a:lnL>
                      <a:noFill/>
                    </a:lnL>
                    <a:lnR>
                      <a:noFill/>
                    </a:lnR>
                    <a:lnT>
                      <a:noFill/>
                    </a:lnT>
                    <a:lnB>
                      <a:noFill/>
                    </a:lnB>
                  </a:tcPr>
                </a:tc>
                <a:extLst>
                  <a:ext uri="{0D108BD9-81ED-4DB2-BD59-A6C34878D82A}">
                    <a16:rowId xmlns:a16="http://schemas.microsoft.com/office/drawing/2014/main" val="826473185"/>
                  </a:ext>
                </a:extLst>
              </a:tr>
              <a:tr h="211162">
                <a:tc>
                  <a:txBody>
                    <a:bodyPr/>
                    <a:lstStyle/>
                    <a:p>
                      <a:pPr algn="l" fontAlgn="b"/>
                      <a:r>
                        <a:rPr lang="nb-NO" sz="1400" b="0" i="0" u="none" strike="noStrike">
                          <a:solidFill>
                            <a:srgbClr val="000000"/>
                          </a:solidFill>
                          <a:effectLst/>
                          <a:latin typeface="Calibri" panose="020F0502020204030204" pitchFamily="34" charset="0"/>
                        </a:rPr>
                        <a:t>Kurs</a:t>
                      </a:r>
                    </a:p>
                  </a:txBody>
                  <a:tcPr marL="3703" marR="3703" marT="3703" marB="0" anchor="b">
                    <a:lnL>
                      <a:noFill/>
                    </a:lnL>
                    <a:lnR>
                      <a:noFill/>
                    </a:lnR>
                    <a:lnT>
                      <a:noFill/>
                    </a:lnT>
                    <a:lnB>
                      <a:noFill/>
                    </a:lnB>
                    <a:solidFill>
                      <a:srgbClr val="F2F2F2"/>
                    </a:solidFill>
                  </a:tcPr>
                </a:tc>
                <a:tc>
                  <a:txBody>
                    <a:bodyPr/>
                    <a:lstStyle/>
                    <a:p>
                      <a:pPr algn="l" fontAlgn="b"/>
                      <a:r>
                        <a:rPr lang="nb-NO" sz="1400" b="0" i="0" u="none" strike="noStrike">
                          <a:solidFill>
                            <a:srgbClr val="000000"/>
                          </a:solidFill>
                          <a:effectLst/>
                          <a:latin typeface="Calibri" panose="020F0502020204030204" pitchFamily="34" charset="0"/>
                        </a:rPr>
                        <a:t>                           - </a:t>
                      </a:r>
                    </a:p>
                  </a:txBody>
                  <a:tcPr marL="3703" marR="3703" marT="3703" marB="0" anchor="b">
                    <a:lnL>
                      <a:noFill/>
                    </a:lnL>
                    <a:lnR>
                      <a:noFill/>
                    </a:lnR>
                    <a:lnT>
                      <a:noFill/>
                    </a:lnT>
                    <a:lnB>
                      <a:noFill/>
                    </a:lnB>
                    <a:solidFill>
                      <a:srgbClr val="F2F2F2"/>
                    </a:solidFill>
                  </a:tcPr>
                </a:tc>
                <a:tc>
                  <a:txBody>
                    <a:bodyPr/>
                    <a:lstStyle/>
                    <a:p>
                      <a:pPr algn="l" fontAlgn="b"/>
                      <a:r>
                        <a:rPr lang="nb-NO" sz="1400" b="1" i="0" u="none" strike="noStrike">
                          <a:solidFill>
                            <a:srgbClr val="000000"/>
                          </a:solidFill>
                          <a:effectLst/>
                          <a:latin typeface="Calibri" panose="020F0502020204030204" pitchFamily="34" charset="0"/>
                        </a:rPr>
                        <a:t>                           -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nb-NO" sz="1400" b="0" i="0" u="none" strike="noStrike">
                          <a:solidFill>
                            <a:srgbClr val="000000"/>
                          </a:solidFill>
                          <a:effectLst/>
                          <a:latin typeface="Calibri" panose="020F0502020204030204" pitchFamily="34" charset="0"/>
                        </a:rPr>
                        <a:t>                 1 500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ctr" fontAlgn="b"/>
                      <a:r>
                        <a:rPr lang="nb-NO" sz="1600" b="0" i="0" u="none" strike="noStrike">
                          <a:solidFill>
                            <a:srgbClr val="000000"/>
                          </a:solidFill>
                          <a:effectLst/>
                          <a:latin typeface="Calibri" panose="020F0502020204030204" pitchFamily="34" charset="0"/>
                        </a:rPr>
                        <a:t> </a:t>
                      </a:r>
                    </a:p>
                  </a:txBody>
                  <a:tcPr marL="3703" marR="3703" marT="3703" marB="0" anchor="b">
                    <a:lnL>
                      <a:noFill/>
                    </a:lnL>
                    <a:lnR>
                      <a:noFill/>
                    </a:lnR>
                    <a:lnT>
                      <a:noFill/>
                    </a:lnT>
                    <a:lnB>
                      <a:noFill/>
                    </a:lnB>
                    <a:solidFill>
                      <a:srgbClr val="F2F2F2"/>
                    </a:solidFill>
                  </a:tcPr>
                </a:tc>
                <a:extLst>
                  <a:ext uri="{0D108BD9-81ED-4DB2-BD59-A6C34878D82A}">
                    <a16:rowId xmlns:a16="http://schemas.microsoft.com/office/drawing/2014/main" val="847778852"/>
                  </a:ext>
                </a:extLst>
              </a:tr>
              <a:tr h="211162">
                <a:tc>
                  <a:txBody>
                    <a:bodyPr/>
                    <a:lstStyle/>
                    <a:p>
                      <a:pPr algn="l" fontAlgn="b"/>
                      <a:r>
                        <a:rPr lang="nb-NO" sz="1400" b="0" i="0" u="none" strike="noStrike">
                          <a:solidFill>
                            <a:srgbClr val="000000"/>
                          </a:solidFill>
                          <a:effectLst/>
                          <a:latin typeface="Calibri" panose="020F0502020204030204" pitchFamily="34" charset="0"/>
                        </a:rPr>
                        <a:t>Kantine. Mat, drikke og forbruksvarer</a:t>
                      </a:r>
                    </a:p>
                  </a:txBody>
                  <a:tcPr marL="3703" marR="3703" marT="3703" marB="0" anchor="b">
                    <a:lnL>
                      <a:noFill/>
                    </a:lnL>
                    <a:lnR>
                      <a:noFill/>
                    </a:lnR>
                    <a:lnT>
                      <a:noFill/>
                    </a:lnT>
                    <a:lnB>
                      <a:noFill/>
                    </a:lnB>
                  </a:tcPr>
                </a:tc>
                <a:tc>
                  <a:txBody>
                    <a:bodyPr/>
                    <a:lstStyle/>
                    <a:p>
                      <a:pPr algn="l" fontAlgn="b"/>
                      <a:r>
                        <a:rPr lang="nb-NO" sz="1400" b="0" i="0" u="none" strike="noStrike">
                          <a:solidFill>
                            <a:srgbClr val="000000"/>
                          </a:solidFill>
                          <a:effectLst/>
                          <a:latin typeface="Calibri" panose="020F0502020204030204" pitchFamily="34" charset="0"/>
                        </a:rPr>
                        <a:t>                  8 733 </a:t>
                      </a:r>
                    </a:p>
                  </a:txBody>
                  <a:tcPr marL="3703" marR="3703" marT="3703" marB="0" anchor="b">
                    <a:lnL>
                      <a:noFill/>
                    </a:lnL>
                    <a:lnR>
                      <a:noFill/>
                    </a:lnR>
                    <a:lnT>
                      <a:noFill/>
                    </a:lnT>
                    <a:lnB>
                      <a:noFill/>
                    </a:lnB>
                  </a:tcPr>
                </a:tc>
                <a:tc>
                  <a:txBody>
                    <a:bodyPr/>
                    <a:lstStyle/>
                    <a:p>
                      <a:pPr algn="l" fontAlgn="b"/>
                      <a:r>
                        <a:rPr lang="nb-NO" sz="1400" b="1" i="0" u="none" strike="noStrike">
                          <a:solidFill>
                            <a:srgbClr val="000000"/>
                          </a:solidFill>
                          <a:effectLst/>
                          <a:latin typeface="Calibri" panose="020F0502020204030204" pitchFamily="34" charset="0"/>
                        </a:rPr>
                        <a:t>                  9 480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nb-NO" sz="1400" b="0" i="0" u="none" strike="noStrike">
                          <a:solidFill>
                            <a:srgbClr val="000000"/>
                          </a:solidFill>
                          <a:effectLst/>
                          <a:latin typeface="Calibri" panose="020F0502020204030204" pitchFamily="34" charset="0"/>
                        </a:rPr>
                        <a:t>               10 500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nb-NO" sz="1600" b="0" i="0" u="none" strike="noStrike">
                          <a:solidFill>
                            <a:srgbClr val="000000"/>
                          </a:solidFill>
                          <a:effectLst/>
                          <a:latin typeface="Calibri" panose="020F0502020204030204" pitchFamily="34" charset="0"/>
                        </a:rPr>
                        <a:t>7</a:t>
                      </a:r>
                    </a:p>
                  </a:txBody>
                  <a:tcPr marL="3703" marR="3703" marT="3703" marB="0" anchor="b">
                    <a:lnL>
                      <a:noFill/>
                    </a:lnL>
                    <a:lnR>
                      <a:noFill/>
                    </a:lnR>
                    <a:lnT>
                      <a:noFill/>
                    </a:lnT>
                    <a:lnB>
                      <a:noFill/>
                    </a:lnB>
                  </a:tcPr>
                </a:tc>
                <a:extLst>
                  <a:ext uri="{0D108BD9-81ED-4DB2-BD59-A6C34878D82A}">
                    <a16:rowId xmlns:a16="http://schemas.microsoft.com/office/drawing/2014/main" val="2768558433"/>
                  </a:ext>
                </a:extLst>
              </a:tr>
              <a:tr h="211162">
                <a:tc>
                  <a:txBody>
                    <a:bodyPr/>
                    <a:lstStyle/>
                    <a:p>
                      <a:pPr algn="l" fontAlgn="b"/>
                      <a:r>
                        <a:rPr lang="nb-NO" sz="1400" b="0" i="0" u="none" strike="noStrike">
                          <a:solidFill>
                            <a:srgbClr val="000000"/>
                          </a:solidFill>
                          <a:effectLst/>
                          <a:latin typeface="Calibri" panose="020F0502020204030204" pitchFamily="34" charset="0"/>
                        </a:rPr>
                        <a:t>Nettkostnader hjemmeside</a:t>
                      </a:r>
                    </a:p>
                  </a:txBody>
                  <a:tcPr marL="3703" marR="3703" marT="3703" marB="0" anchor="b">
                    <a:lnL>
                      <a:noFill/>
                    </a:lnL>
                    <a:lnR>
                      <a:noFill/>
                    </a:lnR>
                    <a:lnT>
                      <a:noFill/>
                    </a:lnT>
                    <a:lnB>
                      <a:noFill/>
                    </a:lnB>
                    <a:solidFill>
                      <a:srgbClr val="F2F2F2"/>
                    </a:solidFill>
                  </a:tcPr>
                </a:tc>
                <a:tc>
                  <a:txBody>
                    <a:bodyPr/>
                    <a:lstStyle/>
                    <a:p>
                      <a:pPr algn="l" fontAlgn="b"/>
                      <a:r>
                        <a:rPr lang="nb-NO" sz="1400" b="0" i="0" u="none" strike="noStrike">
                          <a:solidFill>
                            <a:srgbClr val="000000"/>
                          </a:solidFill>
                          <a:effectLst/>
                          <a:latin typeface="Calibri" panose="020F0502020204030204" pitchFamily="34" charset="0"/>
                        </a:rPr>
                        <a:t>                  2 772 </a:t>
                      </a:r>
                    </a:p>
                  </a:txBody>
                  <a:tcPr marL="3703" marR="3703" marT="3703" marB="0" anchor="b">
                    <a:lnL>
                      <a:noFill/>
                    </a:lnL>
                    <a:lnR>
                      <a:noFill/>
                    </a:lnR>
                    <a:lnT>
                      <a:noFill/>
                    </a:lnT>
                    <a:lnB>
                      <a:noFill/>
                    </a:lnB>
                    <a:solidFill>
                      <a:srgbClr val="F2F2F2"/>
                    </a:solidFill>
                  </a:tcPr>
                </a:tc>
                <a:tc>
                  <a:txBody>
                    <a:bodyPr/>
                    <a:lstStyle/>
                    <a:p>
                      <a:pPr algn="l" fontAlgn="b"/>
                      <a:r>
                        <a:rPr lang="nb-NO" sz="1400" b="1" i="0" u="none" strike="noStrike">
                          <a:solidFill>
                            <a:srgbClr val="000000"/>
                          </a:solidFill>
                          <a:effectLst/>
                          <a:latin typeface="Calibri" panose="020F0502020204030204" pitchFamily="34" charset="0"/>
                        </a:rPr>
                        <a:t>                  2 144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nb-NO" sz="1400" b="0" i="0" u="none" strike="noStrike">
                          <a:solidFill>
                            <a:srgbClr val="000000"/>
                          </a:solidFill>
                          <a:effectLst/>
                          <a:latin typeface="Calibri" panose="020F0502020204030204" pitchFamily="34" charset="0"/>
                        </a:rPr>
                        <a:t>                 2 000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ctr" fontAlgn="b"/>
                      <a:r>
                        <a:rPr lang="nb-NO" sz="1600" b="0" i="0" u="none" strike="noStrike">
                          <a:solidFill>
                            <a:srgbClr val="000000"/>
                          </a:solidFill>
                          <a:effectLst/>
                          <a:latin typeface="Calibri" panose="020F0502020204030204" pitchFamily="34" charset="0"/>
                        </a:rPr>
                        <a:t> </a:t>
                      </a:r>
                    </a:p>
                  </a:txBody>
                  <a:tcPr marL="3703" marR="3703" marT="3703" marB="0" anchor="b">
                    <a:lnL>
                      <a:noFill/>
                    </a:lnL>
                    <a:lnR>
                      <a:noFill/>
                    </a:lnR>
                    <a:lnT>
                      <a:noFill/>
                    </a:lnT>
                    <a:lnB>
                      <a:noFill/>
                    </a:lnB>
                    <a:solidFill>
                      <a:srgbClr val="F2F2F2"/>
                    </a:solidFill>
                  </a:tcPr>
                </a:tc>
                <a:extLst>
                  <a:ext uri="{0D108BD9-81ED-4DB2-BD59-A6C34878D82A}">
                    <a16:rowId xmlns:a16="http://schemas.microsoft.com/office/drawing/2014/main" val="1868491765"/>
                  </a:ext>
                </a:extLst>
              </a:tr>
              <a:tr h="211162">
                <a:tc>
                  <a:txBody>
                    <a:bodyPr/>
                    <a:lstStyle/>
                    <a:p>
                      <a:pPr algn="l" fontAlgn="b"/>
                      <a:r>
                        <a:rPr lang="nb-NO" sz="1400" b="0" i="0" u="none" strike="noStrike">
                          <a:solidFill>
                            <a:srgbClr val="000000"/>
                          </a:solidFill>
                          <a:effectLst/>
                          <a:latin typeface="Calibri" panose="020F0502020204030204" pitchFamily="34" charset="0"/>
                        </a:rPr>
                        <a:t>Diverse</a:t>
                      </a:r>
                    </a:p>
                  </a:txBody>
                  <a:tcPr marL="3703" marR="3703" marT="3703" marB="0" anchor="b">
                    <a:lnL>
                      <a:noFill/>
                    </a:lnL>
                    <a:lnR>
                      <a:noFill/>
                    </a:lnR>
                    <a:lnT>
                      <a:noFill/>
                    </a:lnT>
                    <a:lnB>
                      <a:noFill/>
                    </a:lnB>
                  </a:tcPr>
                </a:tc>
                <a:tc>
                  <a:txBody>
                    <a:bodyPr/>
                    <a:lstStyle/>
                    <a:p>
                      <a:pPr algn="l" fontAlgn="b"/>
                      <a:r>
                        <a:rPr lang="nb-NO" sz="1400" b="0" i="0" u="none" strike="noStrike">
                          <a:solidFill>
                            <a:srgbClr val="000000"/>
                          </a:solidFill>
                          <a:effectLst/>
                          <a:latin typeface="Calibri" panose="020F0502020204030204" pitchFamily="34" charset="0"/>
                        </a:rPr>
                        <a:t>                        64 </a:t>
                      </a:r>
                    </a:p>
                  </a:txBody>
                  <a:tcPr marL="3703" marR="3703" marT="3703" marB="0" anchor="b">
                    <a:lnL>
                      <a:noFill/>
                    </a:lnL>
                    <a:lnR>
                      <a:noFill/>
                    </a:lnR>
                    <a:lnT>
                      <a:noFill/>
                    </a:lnT>
                    <a:lnB>
                      <a:noFill/>
                    </a:lnB>
                  </a:tcPr>
                </a:tc>
                <a:tc>
                  <a:txBody>
                    <a:bodyPr/>
                    <a:lstStyle/>
                    <a:p>
                      <a:pPr algn="l" fontAlgn="b"/>
                      <a:r>
                        <a:rPr lang="nb-NO" sz="1400" b="1" i="0" u="none" strike="noStrike">
                          <a:solidFill>
                            <a:srgbClr val="000000"/>
                          </a:solidFill>
                          <a:effectLst/>
                          <a:latin typeface="Calibri" panose="020F0502020204030204" pitchFamily="34" charset="0"/>
                        </a:rPr>
                        <a:t>                           -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nb-NO" sz="1400" b="0" i="0" u="none" strike="noStrike">
                          <a:solidFill>
                            <a:srgbClr val="000000"/>
                          </a:solidFill>
                          <a:effectLst/>
                          <a:latin typeface="Calibri" panose="020F0502020204030204" pitchFamily="34" charset="0"/>
                        </a:rPr>
                        <a:t>                        -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endParaRPr lang="nb-NO" sz="1600" b="0" i="0" u="none" strike="noStrike">
                        <a:solidFill>
                          <a:srgbClr val="000000"/>
                        </a:solidFill>
                        <a:effectLst/>
                        <a:latin typeface="Calibri" panose="020F0502020204030204" pitchFamily="34" charset="0"/>
                      </a:endParaRPr>
                    </a:p>
                  </a:txBody>
                  <a:tcPr marL="3703" marR="3703" marT="3703" marB="0" anchor="b">
                    <a:lnL>
                      <a:noFill/>
                    </a:lnL>
                    <a:lnR>
                      <a:noFill/>
                    </a:lnR>
                    <a:lnT>
                      <a:noFill/>
                    </a:lnT>
                    <a:lnB>
                      <a:noFill/>
                    </a:lnB>
                  </a:tcPr>
                </a:tc>
                <a:extLst>
                  <a:ext uri="{0D108BD9-81ED-4DB2-BD59-A6C34878D82A}">
                    <a16:rowId xmlns:a16="http://schemas.microsoft.com/office/drawing/2014/main" val="3875501187"/>
                  </a:ext>
                </a:extLst>
              </a:tr>
              <a:tr h="211162">
                <a:tc>
                  <a:txBody>
                    <a:bodyPr/>
                    <a:lstStyle/>
                    <a:p>
                      <a:pPr algn="l" fontAlgn="b"/>
                      <a:r>
                        <a:rPr lang="nb-NO" sz="1400" b="0" i="0" u="none" strike="noStrike" dirty="0">
                          <a:solidFill>
                            <a:srgbClr val="000000"/>
                          </a:solidFill>
                          <a:effectLst/>
                          <a:latin typeface="Calibri" panose="020F0502020204030204" pitchFamily="34" charset="0"/>
                        </a:rPr>
                        <a:t>Julebord/</a:t>
                      </a:r>
                      <a:r>
                        <a:rPr lang="nb-NO" sz="1400" b="0" i="0" u="none" strike="noStrike" dirty="0" err="1">
                          <a:solidFill>
                            <a:srgbClr val="000000"/>
                          </a:solidFill>
                          <a:effectLst/>
                          <a:latin typeface="Calibri" panose="020F0502020204030204" pitchFamily="34" charset="0"/>
                        </a:rPr>
                        <a:t>arrangemang</a:t>
                      </a:r>
                      <a:r>
                        <a:rPr lang="nb-NO" sz="1400" b="0" i="0" u="none" strike="noStrike" dirty="0">
                          <a:solidFill>
                            <a:srgbClr val="000000"/>
                          </a:solidFill>
                          <a:effectLst/>
                          <a:latin typeface="Calibri" panose="020F0502020204030204" pitchFamily="34" charset="0"/>
                        </a:rPr>
                        <a:t>/jubileum</a:t>
                      </a:r>
                    </a:p>
                  </a:txBody>
                  <a:tcPr marL="3703" marR="3703" marT="3703"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nb-NO" sz="1400" b="0" i="0" u="none" strike="noStrike">
                          <a:solidFill>
                            <a:srgbClr val="000000"/>
                          </a:solidFill>
                          <a:effectLst/>
                          <a:latin typeface="Calibri" panose="020F0502020204030204" pitchFamily="34" charset="0"/>
                        </a:rPr>
                        <a:t>                53 098 </a:t>
                      </a:r>
                    </a:p>
                  </a:txBody>
                  <a:tcPr marL="3703" marR="3703" marT="3703"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nb-NO" sz="1400" b="1" i="0" u="none" strike="noStrike">
                          <a:solidFill>
                            <a:srgbClr val="000000"/>
                          </a:solidFill>
                          <a:effectLst/>
                          <a:latin typeface="Calibri" panose="020F0502020204030204" pitchFamily="34" charset="0"/>
                        </a:rPr>
                        <a:t>                13 419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nb-NO" sz="1400" b="0" i="0" u="none" strike="noStrike">
                          <a:solidFill>
                            <a:srgbClr val="000000"/>
                          </a:solidFill>
                          <a:effectLst/>
                          <a:latin typeface="Calibri" panose="020F0502020204030204" pitchFamily="34" charset="0"/>
                        </a:rPr>
                        <a:t>               21 000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ctr" fontAlgn="b"/>
                      <a:r>
                        <a:rPr lang="nb-NO" sz="1600" b="0" i="0" u="none" strike="noStrike">
                          <a:solidFill>
                            <a:srgbClr val="000000"/>
                          </a:solidFill>
                          <a:effectLst/>
                          <a:latin typeface="Calibri" panose="020F0502020204030204" pitchFamily="34" charset="0"/>
                        </a:rPr>
                        <a:t>16</a:t>
                      </a:r>
                    </a:p>
                  </a:txBody>
                  <a:tcPr marL="3703" marR="3703" marT="3703" marB="0" anchor="b">
                    <a:lnL>
                      <a:noFill/>
                    </a:lnL>
                    <a:lnR>
                      <a:noFill/>
                    </a:lnR>
                    <a:lnT>
                      <a:noFill/>
                    </a:lnT>
                    <a:lnB>
                      <a:noFill/>
                    </a:lnB>
                    <a:solidFill>
                      <a:srgbClr val="F2F2F2"/>
                    </a:solidFill>
                  </a:tcPr>
                </a:tc>
                <a:extLst>
                  <a:ext uri="{0D108BD9-81ED-4DB2-BD59-A6C34878D82A}">
                    <a16:rowId xmlns:a16="http://schemas.microsoft.com/office/drawing/2014/main" val="1751408818"/>
                  </a:ext>
                </a:extLst>
              </a:tr>
              <a:tr h="563595">
                <a:tc>
                  <a:txBody>
                    <a:bodyPr/>
                    <a:lstStyle/>
                    <a:p>
                      <a:pPr algn="l" fontAlgn="b"/>
                      <a:r>
                        <a:rPr lang="nb-NO" sz="2000" b="1" i="0" u="none" strike="noStrike">
                          <a:solidFill>
                            <a:srgbClr val="000000"/>
                          </a:solidFill>
                          <a:effectLst/>
                          <a:latin typeface="Calibri" panose="020F0502020204030204" pitchFamily="34" charset="0"/>
                        </a:rPr>
                        <a:t>Sum utgifter</a:t>
                      </a:r>
                    </a:p>
                  </a:txBody>
                  <a:tcPr marL="3703" marR="3703" marT="3703"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nb-NO" sz="1400" b="1" i="0" u="none" strike="noStrike">
                          <a:solidFill>
                            <a:srgbClr val="000000"/>
                          </a:solidFill>
                          <a:effectLst/>
                          <a:latin typeface="Calibri" panose="020F0502020204030204" pitchFamily="34" charset="0"/>
                        </a:rPr>
                        <a:t>              189 157 </a:t>
                      </a:r>
                    </a:p>
                  </a:txBody>
                  <a:tcPr marL="3703" marR="3703" marT="3703"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nb-NO" sz="1800" b="1" i="0" u="none" strike="noStrike" dirty="0">
                          <a:solidFill>
                            <a:srgbClr val="000000"/>
                          </a:solidFill>
                          <a:effectLst/>
                          <a:latin typeface="Calibri" panose="020F0502020204030204" pitchFamily="34" charset="0"/>
                        </a:rPr>
                        <a:t>         107 132 </a:t>
                      </a:r>
                    </a:p>
                  </a:txBody>
                  <a:tcPr marL="3703" marR="3703" marT="3703"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99"/>
                    </a:solidFill>
                  </a:tcPr>
                </a:tc>
                <a:tc>
                  <a:txBody>
                    <a:bodyPr/>
                    <a:lstStyle/>
                    <a:p>
                      <a:pPr algn="l" fontAlgn="b"/>
                      <a:r>
                        <a:rPr lang="nb-NO" sz="1800" b="1" i="0" u="none" strike="noStrike">
                          <a:solidFill>
                            <a:srgbClr val="000000"/>
                          </a:solidFill>
                          <a:effectLst/>
                          <a:latin typeface="Calibri" panose="020F0502020204030204" pitchFamily="34" charset="0"/>
                        </a:rPr>
                        <a:t>        125 550 </a:t>
                      </a: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nb-NO" sz="1400" b="0" i="0" u="none" strike="noStrike">
                          <a:solidFill>
                            <a:srgbClr val="000000"/>
                          </a:solidFill>
                          <a:effectLst/>
                          <a:latin typeface="Calibri" panose="020F0502020204030204" pitchFamily="34" charset="0"/>
                        </a:rPr>
                        <a:t>17</a:t>
                      </a:r>
                    </a:p>
                  </a:txBody>
                  <a:tcPr marL="3703" marR="3703" marT="3703" marB="0" anchor="b">
                    <a:lnL>
                      <a:noFill/>
                    </a:lnL>
                    <a:lnR>
                      <a:noFill/>
                    </a:lnR>
                    <a:lnT>
                      <a:noFill/>
                    </a:lnT>
                    <a:lnB>
                      <a:noFill/>
                    </a:lnB>
                  </a:tcPr>
                </a:tc>
                <a:extLst>
                  <a:ext uri="{0D108BD9-81ED-4DB2-BD59-A6C34878D82A}">
                    <a16:rowId xmlns:a16="http://schemas.microsoft.com/office/drawing/2014/main" val="343836133"/>
                  </a:ext>
                </a:extLst>
              </a:tr>
              <a:tr h="234164">
                <a:tc>
                  <a:txBody>
                    <a:bodyPr/>
                    <a:lstStyle/>
                    <a:p>
                      <a:pPr algn="l" fontAlgn="b"/>
                      <a:endParaRPr lang="nb-NO" sz="1400" b="1" i="0" u="none" strike="noStrike">
                        <a:solidFill>
                          <a:srgbClr val="000000"/>
                        </a:solidFill>
                        <a:effectLst/>
                        <a:latin typeface="Calibri" panose="020F0502020204030204" pitchFamily="34" charset="0"/>
                      </a:endParaRPr>
                    </a:p>
                  </a:txBody>
                  <a:tcPr marL="3703" marR="3703" marT="3703"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nb-NO" sz="1400" b="1" i="0" u="none" strike="noStrike">
                        <a:solidFill>
                          <a:srgbClr val="000000"/>
                        </a:solidFill>
                        <a:effectLst/>
                        <a:latin typeface="Calibri" panose="020F0502020204030204" pitchFamily="34" charset="0"/>
                      </a:endParaRPr>
                    </a:p>
                  </a:txBody>
                  <a:tcPr marL="3703" marR="3703" marT="3703"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nb-NO" sz="1200" b="1" i="0" u="none" strike="noStrike" dirty="0">
                        <a:solidFill>
                          <a:srgbClr val="000000"/>
                        </a:solidFill>
                        <a:effectLst/>
                        <a:latin typeface="Calibri" panose="020F0502020204030204" pitchFamily="34" charset="0"/>
                      </a:endParaRPr>
                    </a:p>
                  </a:txBody>
                  <a:tcPr marL="3703" marR="3703" marT="3703"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nb-NO" sz="1200" b="1" i="0" u="none" strike="noStrike">
                        <a:solidFill>
                          <a:srgbClr val="000000"/>
                        </a:solidFill>
                        <a:effectLst/>
                        <a:latin typeface="Calibri" panose="020F0502020204030204" pitchFamily="34" charset="0"/>
                      </a:endParaRPr>
                    </a:p>
                  </a:txBody>
                  <a:tcPr marL="3703" marR="3703" marT="37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nb-NO" sz="1400" b="0" i="0" u="none" strike="noStrike">
                        <a:solidFill>
                          <a:srgbClr val="000000"/>
                        </a:solidFill>
                        <a:effectLst/>
                        <a:latin typeface="Calibri" panose="020F0502020204030204" pitchFamily="34" charset="0"/>
                      </a:endParaRPr>
                    </a:p>
                  </a:txBody>
                  <a:tcPr marL="3703" marR="3703" marT="3703" marB="0" anchor="b">
                    <a:lnL>
                      <a:noFill/>
                    </a:lnL>
                    <a:lnR>
                      <a:noFill/>
                    </a:lnR>
                    <a:lnT>
                      <a:noFill/>
                    </a:lnT>
                    <a:lnB>
                      <a:noFill/>
                    </a:lnB>
                  </a:tcPr>
                </a:tc>
                <a:extLst>
                  <a:ext uri="{0D108BD9-81ED-4DB2-BD59-A6C34878D82A}">
                    <a16:rowId xmlns:a16="http://schemas.microsoft.com/office/drawing/2014/main" val="3977214337"/>
                  </a:ext>
                </a:extLst>
              </a:tr>
              <a:tr h="563595">
                <a:tc>
                  <a:txBody>
                    <a:bodyPr/>
                    <a:lstStyle/>
                    <a:p>
                      <a:pPr algn="l" fontAlgn="b"/>
                      <a:r>
                        <a:rPr lang="nb-NO" sz="2000" b="1" i="0" u="none" strike="noStrike">
                          <a:solidFill>
                            <a:srgbClr val="000000"/>
                          </a:solidFill>
                          <a:effectLst/>
                          <a:latin typeface="Calibri" panose="020F0502020204030204" pitchFamily="34" charset="0"/>
                        </a:rPr>
                        <a:t>Resultat. </a:t>
                      </a:r>
                      <a:r>
                        <a:rPr lang="nb-NO" sz="1400" b="0" i="0" u="none" strike="noStrike">
                          <a:solidFill>
                            <a:srgbClr val="000000"/>
                          </a:solidFill>
                          <a:effectLst/>
                          <a:latin typeface="Calibri" panose="020F0502020204030204" pitchFamily="34" charset="0"/>
                        </a:rPr>
                        <a:t>(Inntekter minus utgifter)</a:t>
                      </a:r>
                      <a:endParaRPr lang="nb-NO" sz="2000" b="1" i="0" u="none" strike="noStrike">
                        <a:solidFill>
                          <a:srgbClr val="000000"/>
                        </a:solidFill>
                        <a:effectLst/>
                        <a:latin typeface="Calibri" panose="020F0502020204030204" pitchFamily="34" charset="0"/>
                      </a:endParaRPr>
                    </a:p>
                  </a:txBody>
                  <a:tcPr marL="3703" marR="3703" marT="3703"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nb-NO" sz="1400" b="1" i="0" u="none" strike="noStrike" dirty="0">
                          <a:solidFill>
                            <a:srgbClr val="000000"/>
                          </a:solidFill>
                          <a:effectLst/>
                          <a:latin typeface="Calibri" panose="020F0502020204030204" pitchFamily="34" charset="0"/>
                        </a:rPr>
                        <a:t>               -57 777 </a:t>
                      </a:r>
                    </a:p>
                  </a:txBody>
                  <a:tcPr marL="3703" marR="3703" marT="3703"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nb-NO" sz="2000" b="1" i="0" u="none" strike="noStrike" dirty="0">
                          <a:solidFill>
                            <a:srgbClr val="000000"/>
                          </a:solidFill>
                          <a:effectLst/>
                          <a:latin typeface="Calibri" panose="020F0502020204030204" pitchFamily="34" charset="0"/>
                        </a:rPr>
                        <a:t>       13 045 </a:t>
                      </a:r>
                    </a:p>
                  </a:txBody>
                  <a:tcPr marL="3703" marR="3703" marT="3703"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l" fontAlgn="b"/>
                      <a:r>
                        <a:rPr lang="nb-NO" sz="1800" b="1" i="0" u="none" strike="noStrike" dirty="0">
                          <a:solidFill>
                            <a:srgbClr val="000000"/>
                          </a:solidFill>
                          <a:effectLst/>
                          <a:latin typeface="Calibri" panose="020F0502020204030204" pitchFamily="34" charset="0"/>
                        </a:rPr>
                        <a:t>             4 150 </a:t>
                      </a:r>
                    </a:p>
                  </a:txBody>
                  <a:tcPr marL="3703" marR="3703" marT="3703"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6DCE4"/>
                    </a:solidFill>
                  </a:tcPr>
                </a:tc>
                <a:tc>
                  <a:txBody>
                    <a:bodyPr/>
                    <a:lstStyle/>
                    <a:p>
                      <a:pPr algn="ctr" fontAlgn="b"/>
                      <a:r>
                        <a:rPr lang="nb-NO" sz="1400" b="0" i="0" u="none" strike="noStrike" dirty="0">
                          <a:solidFill>
                            <a:srgbClr val="000000"/>
                          </a:solidFill>
                          <a:effectLst/>
                          <a:latin typeface="Calibri" panose="020F0502020204030204" pitchFamily="34" charset="0"/>
                        </a:rPr>
                        <a:t>16</a:t>
                      </a:r>
                    </a:p>
                  </a:txBody>
                  <a:tcPr marL="3703" marR="3703" marT="3703" marB="0" anchor="b">
                    <a:lnL>
                      <a:noFill/>
                    </a:lnL>
                    <a:lnR>
                      <a:noFill/>
                    </a:lnR>
                    <a:lnT>
                      <a:noFill/>
                    </a:lnT>
                    <a:lnB>
                      <a:noFill/>
                    </a:lnB>
                    <a:solidFill>
                      <a:srgbClr val="F2F2F2"/>
                    </a:solidFill>
                  </a:tcPr>
                </a:tc>
                <a:extLst>
                  <a:ext uri="{0D108BD9-81ED-4DB2-BD59-A6C34878D82A}">
                    <a16:rowId xmlns:a16="http://schemas.microsoft.com/office/drawing/2014/main" val="589552942"/>
                  </a:ext>
                </a:extLst>
              </a:tr>
            </a:tbl>
          </a:graphicData>
        </a:graphic>
      </p:graphicFrame>
      <p:sp>
        <p:nvSpPr>
          <p:cNvPr id="2" name="Tittel 1">
            <a:extLst>
              <a:ext uri="{FF2B5EF4-FFF2-40B4-BE49-F238E27FC236}">
                <a16:creationId xmlns:a16="http://schemas.microsoft.com/office/drawing/2014/main" id="{CB8355C6-05F5-8D31-9F86-ABE8F0A01AB9}"/>
              </a:ext>
            </a:extLst>
          </p:cNvPr>
          <p:cNvSpPr>
            <a:spLocks noGrp="1"/>
          </p:cNvSpPr>
          <p:nvPr>
            <p:ph type="title"/>
          </p:nvPr>
        </p:nvSpPr>
        <p:spPr>
          <a:xfrm>
            <a:off x="320040" y="2152740"/>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dirty="0">
                <a:solidFill>
                  <a:srgbClr val="FFFFFF"/>
                </a:solidFill>
                <a:latin typeface="+mj-lt"/>
                <a:ea typeface="+mj-ea"/>
                <a:cs typeface="+mj-cs"/>
              </a:rPr>
              <a:t>Sak 6 </a:t>
            </a:r>
            <a:r>
              <a:rPr lang="en-US" sz="2600" kern="1200" dirty="0" err="1">
                <a:solidFill>
                  <a:srgbClr val="FFFFFF"/>
                </a:solidFill>
                <a:latin typeface="+mj-lt"/>
                <a:ea typeface="+mj-ea"/>
                <a:cs typeface="+mj-cs"/>
              </a:rPr>
              <a:t>Regnskap</a:t>
            </a:r>
            <a:r>
              <a:rPr lang="en-US" sz="2600" kern="1200" dirty="0">
                <a:solidFill>
                  <a:srgbClr val="FFFFFF"/>
                </a:solidFill>
                <a:latin typeface="+mj-lt"/>
                <a:ea typeface="+mj-ea"/>
                <a:cs typeface="+mj-cs"/>
              </a:rPr>
              <a:t> 2023, </a:t>
            </a:r>
            <a:r>
              <a:rPr lang="en-US" sz="2600" kern="1200" dirty="0" err="1">
                <a:solidFill>
                  <a:srgbClr val="FFFFFF"/>
                </a:solidFill>
                <a:latin typeface="+mj-lt"/>
                <a:ea typeface="+mj-ea"/>
                <a:cs typeface="+mj-cs"/>
              </a:rPr>
              <a:t>utgifter</a:t>
            </a:r>
            <a:r>
              <a:rPr lang="en-US" sz="2600" kern="1200" dirty="0">
                <a:solidFill>
                  <a:srgbClr val="FFFFFF"/>
                </a:solidFill>
                <a:latin typeface="+mj-lt"/>
                <a:ea typeface="+mj-ea"/>
                <a:cs typeface="+mj-cs"/>
              </a:rPr>
              <a:t> og </a:t>
            </a:r>
            <a:r>
              <a:rPr lang="en-US" sz="2600" kern="1200" dirty="0" err="1">
                <a:solidFill>
                  <a:srgbClr val="FFFFFF"/>
                </a:solidFill>
                <a:latin typeface="+mj-lt"/>
                <a:ea typeface="+mj-ea"/>
                <a:cs typeface="+mj-cs"/>
              </a:rPr>
              <a:t>resultat</a:t>
            </a:r>
            <a:endParaRPr lang="en-US" sz="2600" kern="1200" dirty="0">
              <a:solidFill>
                <a:srgbClr val="FFFFFF"/>
              </a:solidFill>
              <a:latin typeface="+mj-lt"/>
              <a:ea typeface="+mj-ea"/>
              <a:cs typeface="+mj-cs"/>
            </a:endParaRPr>
          </a:p>
        </p:txBody>
      </p:sp>
      <p:graphicFrame>
        <p:nvGraphicFramePr>
          <p:cNvPr id="4" name="Plassholder for innhold 3">
            <a:extLst>
              <a:ext uri="{FF2B5EF4-FFF2-40B4-BE49-F238E27FC236}">
                <a16:creationId xmlns:a16="http://schemas.microsoft.com/office/drawing/2014/main" id="{5D546FDD-3CDD-4641-00B5-67A98BC502AF}"/>
              </a:ext>
            </a:extLst>
          </p:cNvPr>
          <p:cNvGraphicFramePr>
            <a:graphicFrameLocks noGrp="1"/>
          </p:cNvGraphicFramePr>
          <p:nvPr>
            <p:ph idx="1"/>
            <p:extLst>
              <p:ext uri="{D42A27DB-BD31-4B8C-83A1-F6EECF244321}">
                <p14:modId xmlns:p14="http://schemas.microsoft.com/office/powerpoint/2010/main" val="950655506"/>
              </p:ext>
            </p:extLst>
          </p:nvPr>
        </p:nvGraphicFramePr>
        <p:xfrm>
          <a:off x="6969327" y="238374"/>
          <a:ext cx="4453850" cy="398462"/>
        </p:xfrm>
        <a:graphic>
          <a:graphicData uri="http://schemas.openxmlformats.org/drawingml/2006/table">
            <a:tbl>
              <a:tblPr/>
              <a:tblGrid>
                <a:gridCol w="1284253">
                  <a:extLst>
                    <a:ext uri="{9D8B030D-6E8A-4147-A177-3AD203B41FA5}">
                      <a16:colId xmlns:a16="http://schemas.microsoft.com/office/drawing/2014/main" val="1322888246"/>
                    </a:ext>
                  </a:extLst>
                </a:gridCol>
                <a:gridCol w="1268727">
                  <a:extLst>
                    <a:ext uri="{9D8B030D-6E8A-4147-A177-3AD203B41FA5}">
                      <a16:colId xmlns:a16="http://schemas.microsoft.com/office/drawing/2014/main" val="1157248409"/>
                    </a:ext>
                  </a:extLst>
                </a:gridCol>
                <a:gridCol w="1237675">
                  <a:extLst>
                    <a:ext uri="{9D8B030D-6E8A-4147-A177-3AD203B41FA5}">
                      <a16:colId xmlns:a16="http://schemas.microsoft.com/office/drawing/2014/main" val="4251403864"/>
                    </a:ext>
                  </a:extLst>
                </a:gridCol>
                <a:gridCol w="663195">
                  <a:extLst>
                    <a:ext uri="{9D8B030D-6E8A-4147-A177-3AD203B41FA5}">
                      <a16:colId xmlns:a16="http://schemas.microsoft.com/office/drawing/2014/main" val="1836271317"/>
                    </a:ext>
                  </a:extLst>
                </a:gridCol>
              </a:tblGrid>
              <a:tr h="199231">
                <a:tc>
                  <a:txBody>
                    <a:bodyPr/>
                    <a:lstStyle/>
                    <a:p>
                      <a:pPr algn="ctr" fontAlgn="b"/>
                      <a:r>
                        <a:rPr lang="nb-NO" sz="1100" b="1" i="0" u="none" strike="noStrike">
                          <a:solidFill>
                            <a:srgbClr val="000000"/>
                          </a:solidFill>
                          <a:effectLst/>
                          <a:latin typeface="Calibri" panose="020F0502020204030204" pitchFamily="34" charset="0"/>
                        </a:rPr>
                        <a:t>Regnskap</a:t>
                      </a:r>
                    </a:p>
                  </a:txBody>
                  <a:tcPr marL="3726" marR="3726" marT="37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r>
                        <a:rPr lang="nb-NO" sz="1100" b="1" i="0" u="none" strike="noStrike">
                          <a:solidFill>
                            <a:srgbClr val="000000"/>
                          </a:solidFill>
                          <a:effectLst/>
                          <a:latin typeface="Calibri" panose="020F0502020204030204" pitchFamily="34" charset="0"/>
                        </a:rPr>
                        <a:t>Regnskap </a:t>
                      </a:r>
                    </a:p>
                  </a:txBody>
                  <a:tcPr marL="3726" marR="3726" marT="37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b"/>
                      <a:r>
                        <a:rPr lang="nb-NO" sz="1100" b="1" i="0" u="none" strike="noStrike">
                          <a:solidFill>
                            <a:srgbClr val="000000"/>
                          </a:solidFill>
                          <a:effectLst/>
                          <a:latin typeface="Calibri" panose="020F0502020204030204" pitchFamily="34" charset="0"/>
                        </a:rPr>
                        <a:t>Budsjett</a:t>
                      </a:r>
                    </a:p>
                  </a:txBody>
                  <a:tcPr marL="3726" marR="3726" marT="37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6DCE4"/>
                    </a:solidFill>
                  </a:tcPr>
                </a:tc>
                <a:tc>
                  <a:txBody>
                    <a:bodyPr/>
                    <a:lstStyle/>
                    <a:p>
                      <a:pPr algn="ctr" fontAlgn="b"/>
                      <a:r>
                        <a:rPr lang="nb-NO" sz="900" b="1" i="0" u="none" strike="noStrike" dirty="0">
                          <a:solidFill>
                            <a:srgbClr val="000000"/>
                          </a:solidFill>
                          <a:effectLst/>
                          <a:latin typeface="Calibri" panose="020F0502020204030204" pitchFamily="34" charset="0"/>
                        </a:rPr>
                        <a:t>Noter</a:t>
                      </a:r>
                    </a:p>
                  </a:txBody>
                  <a:tcPr marL="3726" marR="3726" marT="37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522700788"/>
                  </a:ext>
                </a:extLst>
              </a:tr>
              <a:tr h="199231">
                <a:tc>
                  <a:txBody>
                    <a:bodyPr/>
                    <a:lstStyle/>
                    <a:p>
                      <a:pPr algn="ctr" fontAlgn="b"/>
                      <a:r>
                        <a:rPr lang="nb-NO" sz="1100" b="1" i="0" u="none" strike="noStrike" dirty="0">
                          <a:solidFill>
                            <a:srgbClr val="000000"/>
                          </a:solidFill>
                          <a:effectLst/>
                          <a:latin typeface="Calibri" panose="020F0502020204030204" pitchFamily="34" charset="0"/>
                        </a:rPr>
                        <a:t>2022</a:t>
                      </a:r>
                    </a:p>
                  </a:txBody>
                  <a:tcPr marL="3726" marR="3726" marT="37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nb-NO" sz="1100" b="1" i="0" u="none" strike="noStrike">
                          <a:solidFill>
                            <a:srgbClr val="000000"/>
                          </a:solidFill>
                          <a:effectLst/>
                          <a:latin typeface="Calibri" panose="020F0502020204030204" pitchFamily="34" charset="0"/>
                        </a:rPr>
                        <a:t>2023</a:t>
                      </a:r>
                    </a:p>
                  </a:txBody>
                  <a:tcPr marL="3726" marR="3726" marT="37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nb-NO" sz="1100" b="1" i="0" u="none" strike="noStrike">
                          <a:solidFill>
                            <a:srgbClr val="000000"/>
                          </a:solidFill>
                          <a:effectLst/>
                          <a:latin typeface="Calibri" panose="020F0502020204030204" pitchFamily="34" charset="0"/>
                        </a:rPr>
                        <a:t>2023</a:t>
                      </a:r>
                    </a:p>
                  </a:txBody>
                  <a:tcPr marL="3726" marR="3726" marT="37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6DCE4"/>
                    </a:solidFill>
                  </a:tcPr>
                </a:tc>
                <a:tc>
                  <a:txBody>
                    <a:bodyPr/>
                    <a:lstStyle/>
                    <a:p>
                      <a:pPr algn="l" fontAlgn="b"/>
                      <a:r>
                        <a:rPr lang="nb-NO" sz="900" b="1" i="0" u="none" strike="noStrike" dirty="0">
                          <a:solidFill>
                            <a:srgbClr val="000000"/>
                          </a:solidFill>
                          <a:effectLst/>
                          <a:latin typeface="Calibri" panose="020F0502020204030204" pitchFamily="34" charset="0"/>
                        </a:rPr>
                        <a:t>    2 023 </a:t>
                      </a:r>
                    </a:p>
                  </a:txBody>
                  <a:tcPr marL="3726" marR="3726" marT="37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9497125"/>
                  </a:ext>
                </a:extLst>
              </a:tr>
            </a:tbl>
          </a:graphicData>
        </a:graphic>
      </p:graphicFrame>
    </p:spTree>
    <p:extLst>
      <p:ext uri="{BB962C8B-B14F-4D97-AF65-F5344CB8AC3E}">
        <p14:creationId xmlns:p14="http://schemas.microsoft.com/office/powerpoint/2010/main" val="4094214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C94C6403-A1D8-F6B7-D122-FC8450E188C0}"/>
              </a:ext>
            </a:extLst>
          </p:cNvPr>
          <p:cNvSpPr>
            <a:spLocks noGrp="1"/>
          </p:cNvSpPr>
          <p:nvPr>
            <p:ph type="title"/>
          </p:nvPr>
        </p:nvSpPr>
        <p:spPr>
          <a:xfrm>
            <a:off x="3890119" y="117566"/>
            <a:ext cx="8010144" cy="1481328"/>
          </a:xfrm>
        </p:spPr>
        <p:txBody>
          <a:bodyPr vert="horz" lIns="91440" tIns="45720" rIns="91440" bIns="45720" rtlCol="0" anchor="b">
            <a:normAutofit/>
          </a:bodyPr>
          <a:lstStyle/>
          <a:p>
            <a:r>
              <a:rPr lang="en-US" sz="5000" kern="1200" dirty="0">
                <a:solidFill>
                  <a:schemeClr val="tx1"/>
                </a:solidFill>
                <a:latin typeface="+mj-lt"/>
                <a:ea typeface="+mj-ea"/>
                <a:cs typeface="+mj-cs"/>
              </a:rPr>
              <a:t>Sak 6 </a:t>
            </a:r>
            <a:r>
              <a:rPr lang="en-US" sz="5000" kern="1200" dirty="0" err="1">
                <a:solidFill>
                  <a:schemeClr val="tx1"/>
                </a:solidFill>
                <a:latin typeface="+mj-lt"/>
                <a:ea typeface="+mj-ea"/>
                <a:cs typeface="+mj-cs"/>
              </a:rPr>
              <a:t>Regnskap</a:t>
            </a:r>
            <a:r>
              <a:rPr lang="en-US" sz="5000" kern="1200" dirty="0">
                <a:solidFill>
                  <a:schemeClr val="tx1"/>
                </a:solidFill>
                <a:latin typeface="+mj-lt"/>
                <a:ea typeface="+mj-ea"/>
                <a:cs typeface="+mj-cs"/>
              </a:rPr>
              <a:t> 2023, </a:t>
            </a:r>
            <a:r>
              <a:rPr lang="en-US" sz="5000" kern="1200" dirty="0" err="1">
                <a:solidFill>
                  <a:schemeClr val="tx1"/>
                </a:solidFill>
                <a:latin typeface="+mj-lt"/>
                <a:ea typeface="+mj-ea"/>
                <a:cs typeface="+mj-cs"/>
              </a:rPr>
              <a:t>balanse</a:t>
            </a:r>
            <a:endParaRPr lang="en-US" sz="5000" kern="1200" dirty="0">
              <a:solidFill>
                <a:schemeClr val="tx1"/>
              </a:solidFill>
              <a:latin typeface="+mj-lt"/>
              <a:ea typeface="+mj-ea"/>
              <a:cs typeface="+mj-cs"/>
            </a:endParaRPr>
          </a:p>
        </p:txBody>
      </p:sp>
      <p:sp>
        <p:nvSpPr>
          <p:cNvPr id="29" name="sketch line">
            <a:extLst>
              <a:ext uri="{FF2B5EF4-FFF2-40B4-BE49-F238E27FC236}">
                <a16:creationId xmlns:a16="http://schemas.microsoft.com/office/drawing/2014/main" id="{71877DBC-BB60-40F0-AC93-2ACDBAAE6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ktangel 2">
            <a:extLst>
              <a:ext uri="{FF2B5EF4-FFF2-40B4-BE49-F238E27FC236}">
                <a16:creationId xmlns:a16="http://schemas.microsoft.com/office/drawing/2014/main" id="{FEEF20D5-38A3-3F34-C9AE-1A4946DF1F17}"/>
              </a:ext>
            </a:extLst>
          </p:cNvPr>
          <p:cNvSpPr/>
          <p:nvPr/>
        </p:nvSpPr>
        <p:spPr>
          <a:xfrm>
            <a:off x="611341" y="4267637"/>
            <a:ext cx="4045567" cy="1662902"/>
          </a:xfrm>
          <a:prstGeom prst="rect">
            <a:avLst/>
          </a:prstGeom>
          <a:noFill/>
          <a:ln>
            <a:solidFill>
              <a:schemeClr val="bg2">
                <a:lumMod val="90000"/>
              </a:schemeClr>
            </a:solidFill>
          </a:ln>
        </p:spPr>
        <p:style>
          <a:lnRef idx="0">
            <a:scrgbClr r="0" g="0" b="0"/>
          </a:lnRef>
          <a:fillRef idx="0">
            <a:scrgbClr r="0" g="0" b="0"/>
          </a:fillRef>
          <a:effectRef idx="0">
            <a:scrgbClr r="0" g="0" b="0"/>
          </a:effectRef>
          <a:fontRef idx="minor">
            <a:schemeClr val="accent1"/>
          </a:fontRef>
        </p:style>
        <p:txBody>
          <a:bodyPr vert="horz" lIns="91440" tIns="45720" rIns="91440" bIns="45720" rtlCol="0" anchor="t">
            <a:normAutofit/>
          </a:bodyPr>
          <a:lstStyle/>
          <a:p>
            <a:pPr>
              <a:lnSpc>
                <a:spcPct val="90000"/>
              </a:lnSpc>
              <a:spcAft>
                <a:spcPts val="600"/>
              </a:spcAft>
            </a:pPr>
            <a:r>
              <a:rPr lang="en-US" sz="2000" b="1" dirty="0" err="1">
                <a:solidFill>
                  <a:schemeClr val="accent1">
                    <a:lumMod val="60000"/>
                    <a:lumOff val="40000"/>
                  </a:schemeClr>
                </a:solidFill>
              </a:rPr>
              <a:t>Fokus</a:t>
            </a:r>
            <a:r>
              <a:rPr lang="en-US" sz="2000" b="1" dirty="0">
                <a:solidFill>
                  <a:schemeClr val="accent1">
                    <a:lumMod val="60000"/>
                    <a:lumOff val="40000"/>
                  </a:schemeClr>
                </a:solidFill>
              </a:rPr>
              <a:t> </a:t>
            </a:r>
            <a:r>
              <a:rPr lang="en-US" sz="2000" b="1" dirty="0" err="1">
                <a:solidFill>
                  <a:schemeClr val="accent1">
                    <a:lumMod val="60000"/>
                    <a:lumOff val="40000"/>
                  </a:schemeClr>
                </a:solidFill>
              </a:rPr>
              <a:t>penger</a:t>
            </a:r>
            <a:r>
              <a:rPr lang="en-US" sz="2000" b="1" dirty="0">
                <a:solidFill>
                  <a:schemeClr val="accent1">
                    <a:lumMod val="60000"/>
                    <a:lumOff val="40000"/>
                  </a:schemeClr>
                </a:solidFill>
              </a:rPr>
              <a:t>: </a:t>
            </a:r>
          </a:p>
          <a:p>
            <a:pPr>
              <a:lnSpc>
                <a:spcPct val="90000"/>
              </a:lnSpc>
              <a:spcAft>
                <a:spcPts val="600"/>
              </a:spcAft>
            </a:pPr>
            <a:r>
              <a:rPr lang="en-US" sz="2000" dirty="0" err="1">
                <a:solidFill>
                  <a:schemeClr val="accent1">
                    <a:lumMod val="60000"/>
                    <a:lumOff val="40000"/>
                  </a:schemeClr>
                </a:solidFill>
              </a:rPr>
              <a:t>På</a:t>
            </a:r>
            <a:r>
              <a:rPr lang="en-US" sz="2000" dirty="0">
                <a:solidFill>
                  <a:schemeClr val="accent1">
                    <a:lumMod val="60000"/>
                    <a:lumOff val="40000"/>
                  </a:schemeClr>
                </a:solidFill>
              </a:rPr>
              <a:t> </a:t>
            </a:r>
            <a:r>
              <a:rPr lang="en-US" sz="2000" dirty="0" err="1">
                <a:solidFill>
                  <a:schemeClr val="accent1">
                    <a:lumMod val="60000"/>
                    <a:lumOff val="40000"/>
                  </a:schemeClr>
                </a:solidFill>
              </a:rPr>
              <a:t>konto</a:t>
            </a:r>
            <a:r>
              <a:rPr lang="en-US" sz="2000" dirty="0">
                <a:solidFill>
                  <a:schemeClr val="accent1">
                    <a:lumMod val="60000"/>
                    <a:lumOff val="40000"/>
                  </a:schemeClr>
                </a:solidFill>
              </a:rPr>
              <a:t>		52 822</a:t>
            </a:r>
          </a:p>
          <a:p>
            <a:pPr>
              <a:lnSpc>
                <a:spcPct val="90000"/>
              </a:lnSpc>
              <a:spcAft>
                <a:spcPts val="600"/>
              </a:spcAft>
            </a:pPr>
            <a:r>
              <a:rPr lang="en-US" sz="2000" u="sng" dirty="0">
                <a:solidFill>
                  <a:schemeClr val="accent1">
                    <a:lumMod val="60000"/>
                    <a:lumOff val="40000"/>
                  </a:schemeClr>
                </a:solidFill>
              </a:rPr>
              <a:t>I fond		238 104</a:t>
            </a:r>
          </a:p>
          <a:p>
            <a:pPr>
              <a:lnSpc>
                <a:spcPct val="90000"/>
              </a:lnSpc>
              <a:spcAft>
                <a:spcPts val="600"/>
              </a:spcAft>
            </a:pPr>
            <a:r>
              <a:rPr lang="en-US" sz="2000" b="1" u="sng" dirty="0">
                <a:solidFill>
                  <a:schemeClr val="accent1">
                    <a:lumMod val="60000"/>
                    <a:lumOff val="40000"/>
                  </a:schemeClr>
                </a:solidFill>
              </a:rPr>
              <a:t>Sum </a:t>
            </a:r>
            <a:r>
              <a:rPr lang="en-US" sz="2000" b="1" u="sng" dirty="0" err="1">
                <a:solidFill>
                  <a:schemeClr val="accent1">
                    <a:lumMod val="60000"/>
                    <a:lumOff val="40000"/>
                  </a:schemeClr>
                </a:solidFill>
              </a:rPr>
              <a:t>penger</a:t>
            </a:r>
            <a:r>
              <a:rPr lang="en-US" sz="2000" b="1" u="sng" dirty="0">
                <a:solidFill>
                  <a:schemeClr val="accent1">
                    <a:lumMod val="60000"/>
                    <a:lumOff val="40000"/>
                  </a:schemeClr>
                </a:solidFill>
              </a:rPr>
              <a:t> </a:t>
            </a:r>
            <a:r>
              <a:rPr lang="en-US" sz="2000" b="1" u="sng" dirty="0" err="1">
                <a:solidFill>
                  <a:schemeClr val="accent1">
                    <a:lumMod val="60000"/>
                    <a:lumOff val="40000"/>
                  </a:schemeClr>
                </a:solidFill>
              </a:rPr>
              <a:t>tilgjengelig</a:t>
            </a:r>
            <a:r>
              <a:rPr lang="en-US" sz="2000" b="1" u="sng" dirty="0">
                <a:solidFill>
                  <a:schemeClr val="accent1">
                    <a:lumMod val="60000"/>
                    <a:lumOff val="40000"/>
                  </a:schemeClr>
                </a:solidFill>
              </a:rPr>
              <a:t>  290 926 </a:t>
            </a:r>
            <a:r>
              <a:rPr lang="en-US" sz="2000" b="1" u="sng" dirty="0" err="1">
                <a:solidFill>
                  <a:schemeClr val="accent1">
                    <a:lumMod val="60000"/>
                    <a:lumOff val="40000"/>
                  </a:schemeClr>
                </a:solidFill>
              </a:rPr>
              <a:t>kr</a:t>
            </a:r>
            <a:endParaRPr lang="en-US" sz="2000" b="1" u="sng" dirty="0">
              <a:solidFill>
                <a:schemeClr val="accent1">
                  <a:lumMod val="60000"/>
                  <a:lumOff val="40000"/>
                </a:schemeClr>
              </a:solidFill>
            </a:endParaRPr>
          </a:p>
        </p:txBody>
      </p:sp>
      <p:graphicFrame>
        <p:nvGraphicFramePr>
          <p:cNvPr id="4" name="Plassholder for innhold 3">
            <a:extLst>
              <a:ext uri="{FF2B5EF4-FFF2-40B4-BE49-F238E27FC236}">
                <a16:creationId xmlns:a16="http://schemas.microsoft.com/office/drawing/2014/main" id="{8EC28EA8-277B-D651-5E99-B8430B5879E8}"/>
              </a:ext>
            </a:extLst>
          </p:cNvPr>
          <p:cNvGraphicFramePr>
            <a:graphicFrameLocks noGrp="1"/>
          </p:cNvGraphicFramePr>
          <p:nvPr>
            <p:ph idx="1"/>
            <p:extLst>
              <p:ext uri="{D42A27DB-BD31-4B8C-83A1-F6EECF244321}">
                <p14:modId xmlns:p14="http://schemas.microsoft.com/office/powerpoint/2010/main" val="3790625180"/>
              </p:ext>
            </p:extLst>
          </p:nvPr>
        </p:nvGraphicFramePr>
        <p:xfrm>
          <a:off x="5238206" y="1641195"/>
          <a:ext cx="6953793" cy="4713886"/>
        </p:xfrm>
        <a:graphic>
          <a:graphicData uri="http://schemas.openxmlformats.org/drawingml/2006/table">
            <a:tbl>
              <a:tblPr/>
              <a:tblGrid>
                <a:gridCol w="1877467">
                  <a:extLst>
                    <a:ext uri="{9D8B030D-6E8A-4147-A177-3AD203B41FA5}">
                      <a16:colId xmlns:a16="http://schemas.microsoft.com/office/drawing/2014/main" val="1222680272"/>
                    </a:ext>
                  </a:extLst>
                </a:gridCol>
                <a:gridCol w="1662180">
                  <a:extLst>
                    <a:ext uri="{9D8B030D-6E8A-4147-A177-3AD203B41FA5}">
                      <a16:colId xmlns:a16="http://schemas.microsoft.com/office/drawing/2014/main" val="1934055617"/>
                    </a:ext>
                  </a:extLst>
                </a:gridCol>
                <a:gridCol w="1662180">
                  <a:extLst>
                    <a:ext uri="{9D8B030D-6E8A-4147-A177-3AD203B41FA5}">
                      <a16:colId xmlns:a16="http://schemas.microsoft.com/office/drawing/2014/main" val="2953747074"/>
                    </a:ext>
                  </a:extLst>
                </a:gridCol>
                <a:gridCol w="1131670">
                  <a:extLst>
                    <a:ext uri="{9D8B030D-6E8A-4147-A177-3AD203B41FA5}">
                      <a16:colId xmlns:a16="http://schemas.microsoft.com/office/drawing/2014/main" val="2883431013"/>
                    </a:ext>
                  </a:extLst>
                </a:gridCol>
                <a:gridCol w="620296">
                  <a:extLst>
                    <a:ext uri="{9D8B030D-6E8A-4147-A177-3AD203B41FA5}">
                      <a16:colId xmlns:a16="http://schemas.microsoft.com/office/drawing/2014/main" val="2615688878"/>
                    </a:ext>
                  </a:extLst>
                </a:gridCol>
              </a:tblGrid>
              <a:tr h="501765">
                <a:tc>
                  <a:txBody>
                    <a:bodyPr/>
                    <a:lstStyle/>
                    <a:p>
                      <a:pPr algn="l" fontAlgn="b"/>
                      <a:r>
                        <a:rPr lang="nb-NO" sz="2400" b="1" i="0" u="none" strike="noStrike">
                          <a:solidFill>
                            <a:srgbClr val="000000"/>
                          </a:solidFill>
                          <a:effectLst/>
                          <a:latin typeface="Calibri" panose="020F0502020204030204" pitchFamily="34" charset="0"/>
                        </a:rPr>
                        <a:t>BALANSE</a:t>
                      </a:r>
                    </a:p>
                  </a:txBody>
                  <a:tcPr marL="6031" marR="6031" marT="6031" marB="0" anchor="b">
                    <a:lnL>
                      <a:noFill/>
                    </a:lnL>
                    <a:lnR>
                      <a:noFill/>
                    </a:lnR>
                    <a:lnT>
                      <a:noFill/>
                    </a:lnT>
                    <a:lnB>
                      <a:noFill/>
                    </a:lnB>
                  </a:tcPr>
                </a:tc>
                <a:tc>
                  <a:txBody>
                    <a:bodyPr/>
                    <a:lstStyle/>
                    <a:p>
                      <a:pPr algn="l" fontAlgn="b"/>
                      <a:endParaRPr lang="nb-NO" sz="1600" b="0" i="0" u="none" strike="noStrike">
                        <a:solidFill>
                          <a:srgbClr val="000000"/>
                        </a:solidFill>
                        <a:effectLst/>
                        <a:latin typeface="Calibri" panose="020F0502020204030204" pitchFamily="34" charset="0"/>
                      </a:endParaRPr>
                    </a:p>
                  </a:txBody>
                  <a:tcPr marL="6031" marR="6031" marT="6031" marB="0" anchor="b">
                    <a:lnL>
                      <a:noFill/>
                    </a:lnL>
                    <a:lnR>
                      <a:noFill/>
                    </a:lnR>
                    <a:lnT>
                      <a:noFill/>
                    </a:lnT>
                    <a:lnB>
                      <a:noFill/>
                    </a:lnB>
                  </a:tcPr>
                </a:tc>
                <a:tc>
                  <a:txBody>
                    <a:bodyPr/>
                    <a:lstStyle/>
                    <a:p>
                      <a:pPr algn="l" fontAlgn="b"/>
                      <a:endParaRPr lang="nb-NO" sz="1600" b="0" i="0" u="none" strike="noStrike">
                        <a:solidFill>
                          <a:srgbClr val="000000"/>
                        </a:solidFill>
                        <a:effectLst/>
                        <a:latin typeface="Calibri" panose="020F0502020204030204" pitchFamily="34" charset="0"/>
                      </a:endParaRPr>
                    </a:p>
                  </a:txBody>
                  <a:tcPr marL="6031" marR="6031" marT="6031" marB="0" anchor="b">
                    <a:lnL>
                      <a:noFill/>
                    </a:lnL>
                    <a:lnR>
                      <a:noFill/>
                    </a:lnR>
                    <a:lnT>
                      <a:noFill/>
                    </a:lnT>
                    <a:lnB>
                      <a:noFill/>
                    </a:lnB>
                  </a:tcPr>
                </a:tc>
                <a:tc>
                  <a:txBody>
                    <a:bodyPr/>
                    <a:lstStyle/>
                    <a:p>
                      <a:pPr algn="l" fontAlgn="b"/>
                      <a:endParaRPr lang="nb-NO" sz="1600" b="0" i="0" u="none" strike="noStrike">
                        <a:solidFill>
                          <a:srgbClr val="000000"/>
                        </a:solidFill>
                        <a:effectLst/>
                        <a:latin typeface="Calibri" panose="020F0502020204030204" pitchFamily="34" charset="0"/>
                      </a:endParaRPr>
                    </a:p>
                  </a:txBody>
                  <a:tcPr marL="6031" marR="6031" marT="6031" marB="0" anchor="b">
                    <a:lnL>
                      <a:noFill/>
                    </a:lnL>
                    <a:lnR>
                      <a:noFill/>
                    </a:lnR>
                    <a:lnT>
                      <a:noFill/>
                    </a:lnT>
                    <a:lnB>
                      <a:noFill/>
                    </a:lnB>
                  </a:tcPr>
                </a:tc>
                <a:tc>
                  <a:txBody>
                    <a:bodyPr/>
                    <a:lstStyle/>
                    <a:p>
                      <a:pPr algn="ctr" fontAlgn="b"/>
                      <a:endParaRPr lang="nb-NO" sz="1600" b="0" i="0" u="none" strike="noStrike">
                        <a:solidFill>
                          <a:srgbClr val="000000"/>
                        </a:solidFill>
                        <a:effectLst/>
                        <a:latin typeface="Calibri" panose="020F0502020204030204" pitchFamily="34" charset="0"/>
                      </a:endParaRPr>
                    </a:p>
                  </a:txBody>
                  <a:tcPr marL="6031" marR="6031" marT="6031" marB="0" anchor="b">
                    <a:lnL>
                      <a:noFill/>
                    </a:lnL>
                    <a:lnR>
                      <a:noFill/>
                    </a:lnR>
                    <a:lnT>
                      <a:noFill/>
                    </a:lnT>
                    <a:lnB>
                      <a:noFill/>
                    </a:lnB>
                  </a:tcPr>
                </a:tc>
                <a:extLst>
                  <a:ext uri="{0D108BD9-81ED-4DB2-BD59-A6C34878D82A}">
                    <a16:rowId xmlns:a16="http://schemas.microsoft.com/office/drawing/2014/main" val="4011545737"/>
                  </a:ext>
                </a:extLst>
              </a:tr>
              <a:tr h="448951">
                <a:tc>
                  <a:txBody>
                    <a:bodyPr/>
                    <a:lstStyle/>
                    <a:p>
                      <a:pPr algn="l" fontAlgn="b"/>
                      <a:r>
                        <a:rPr lang="nb-NO" sz="2400" b="1" i="0" u="none" strike="noStrike">
                          <a:solidFill>
                            <a:srgbClr val="000000"/>
                          </a:solidFill>
                          <a:effectLst/>
                          <a:latin typeface="Calibri" panose="020F0502020204030204" pitchFamily="34" charset="0"/>
                        </a:rPr>
                        <a:t>Aktiva </a:t>
                      </a:r>
                    </a:p>
                  </a:txBody>
                  <a:tcPr marL="6031" marR="6031" marT="6031" marB="0" anchor="b">
                    <a:lnL>
                      <a:noFill/>
                    </a:lnL>
                    <a:lnR>
                      <a:noFill/>
                    </a:lnR>
                    <a:lnT>
                      <a:noFill/>
                    </a:lnT>
                    <a:lnB>
                      <a:noFill/>
                    </a:lnB>
                  </a:tcPr>
                </a:tc>
                <a:tc>
                  <a:txBody>
                    <a:bodyPr/>
                    <a:lstStyle/>
                    <a:p>
                      <a:pPr algn="r" fontAlgn="b"/>
                      <a:r>
                        <a:rPr lang="nb-NO" sz="2400" b="1" i="0" u="none" strike="noStrike">
                          <a:solidFill>
                            <a:srgbClr val="000000"/>
                          </a:solidFill>
                          <a:effectLst/>
                          <a:latin typeface="Calibri" panose="020F0502020204030204" pitchFamily="34" charset="0"/>
                        </a:rPr>
                        <a:t>31.12.2022</a:t>
                      </a:r>
                    </a:p>
                  </a:txBody>
                  <a:tcPr marL="6031" marR="6031" marT="6031" marB="0" anchor="b">
                    <a:lnL>
                      <a:noFill/>
                    </a:lnL>
                    <a:lnR>
                      <a:noFill/>
                    </a:lnR>
                    <a:lnT>
                      <a:noFill/>
                    </a:lnT>
                    <a:lnB>
                      <a:noFill/>
                    </a:lnB>
                  </a:tcPr>
                </a:tc>
                <a:tc>
                  <a:txBody>
                    <a:bodyPr/>
                    <a:lstStyle/>
                    <a:p>
                      <a:pPr algn="r" fontAlgn="b"/>
                      <a:r>
                        <a:rPr lang="nb-NO" sz="2400" b="1" i="0" u="none" strike="noStrike">
                          <a:solidFill>
                            <a:srgbClr val="000000"/>
                          </a:solidFill>
                          <a:effectLst/>
                          <a:latin typeface="Calibri" panose="020F0502020204030204" pitchFamily="34" charset="0"/>
                        </a:rPr>
                        <a:t>31.12.2023</a:t>
                      </a:r>
                    </a:p>
                  </a:txBody>
                  <a:tcPr marL="6031" marR="6031" marT="6031" marB="0" anchor="b">
                    <a:lnL>
                      <a:noFill/>
                    </a:lnL>
                    <a:lnR>
                      <a:noFill/>
                    </a:lnR>
                    <a:lnT>
                      <a:noFill/>
                    </a:lnT>
                    <a:lnB>
                      <a:noFill/>
                    </a:lnB>
                  </a:tcPr>
                </a:tc>
                <a:tc>
                  <a:txBody>
                    <a:bodyPr/>
                    <a:lstStyle/>
                    <a:p>
                      <a:pPr algn="l" fontAlgn="b"/>
                      <a:endParaRPr lang="nb-NO" sz="2400" b="1" i="0" u="none" strike="noStrike">
                        <a:solidFill>
                          <a:srgbClr val="000000"/>
                        </a:solidFill>
                        <a:effectLst/>
                        <a:latin typeface="Calibri" panose="020F0502020204030204" pitchFamily="34" charset="0"/>
                      </a:endParaRPr>
                    </a:p>
                  </a:txBody>
                  <a:tcPr marL="6031" marR="6031" marT="6031" marB="0" anchor="b">
                    <a:lnL>
                      <a:noFill/>
                    </a:lnL>
                    <a:lnR>
                      <a:noFill/>
                    </a:lnR>
                    <a:lnT>
                      <a:noFill/>
                    </a:lnT>
                    <a:lnB>
                      <a:noFill/>
                    </a:lnB>
                  </a:tcPr>
                </a:tc>
                <a:tc>
                  <a:txBody>
                    <a:bodyPr/>
                    <a:lstStyle/>
                    <a:p>
                      <a:pPr algn="ctr" fontAlgn="b"/>
                      <a:endParaRPr lang="nb-NO" sz="1600" b="0" i="0" u="none" strike="noStrike">
                        <a:solidFill>
                          <a:srgbClr val="000000"/>
                        </a:solidFill>
                        <a:effectLst/>
                        <a:latin typeface="Calibri" panose="020F0502020204030204" pitchFamily="34" charset="0"/>
                      </a:endParaRPr>
                    </a:p>
                  </a:txBody>
                  <a:tcPr marL="6031" marR="6031" marT="6031" marB="0" anchor="b">
                    <a:lnL>
                      <a:noFill/>
                    </a:lnL>
                    <a:lnR>
                      <a:noFill/>
                    </a:lnR>
                    <a:lnT>
                      <a:noFill/>
                    </a:lnT>
                    <a:lnB>
                      <a:noFill/>
                    </a:lnB>
                  </a:tcPr>
                </a:tc>
                <a:extLst>
                  <a:ext uri="{0D108BD9-81ED-4DB2-BD59-A6C34878D82A}">
                    <a16:rowId xmlns:a16="http://schemas.microsoft.com/office/drawing/2014/main" val="4244077050"/>
                  </a:ext>
                </a:extLst>
              </a:tr>
              <a:tr h="752634">
                <a:tc>
                  <a:txBody>
                    <a:bodyPr/>
                    <a:lstStyle/>
                    <a:p>
                      <a:pPr algn="l" fontAlgn="b"/>
                      <a:r>
                        <a:rPr lang="nb-NO" sz="2000" b="0" i="0" u="none" strike="noStrike">
                          <a:solidFill>
                            <a:srgbClr val="000000"/>
                          </a:solidFill>
                          <a:effectLst/>
                          <a:latin typeface="Calibri" panose="020F0502020204030204" pitchFamily="34" charset="0"/>
                        </a:rPr>
                        <a:t>Bank 1100.30.18743</a:t>
                      </a:r>
                    </a:p>
                  </a:txBody>
                  <a:tcPr marL="6031" marR="6031" marT="6031" marB="0" anchor="b">
                    <a:lnL>
                      <a:noFill/>
                    </a:lnL>
                    <a:lnR>
                      <a:noFill/>
                    </a:lnR>
                    <a:lnT>
                      <a:noFill/>
                    </a:lnT>
                    <a:lnB>
                      <a:noFill/>
                    </a:lnB>
                  </a:tcPr>
                </a:tc>
                <a:tc>
                  <a:txBody>
                    <a:bodyPr/>
                    <a:lstStyle/>
                    <a:p>
                      <a:pPr algn="l" fontAlgn="b"/>
                      <a:r>
                        <a:rPr lang="nb-NO" sz="2000" b="0" i="0" u="none" strike="noStrike">
                          <a:solidFill>
                            <a:srgbClr val="000000"/>
                          </a:solidFill>
                          <a:effectLst/>
                          <a:latin typeface="Calibri" panose="020F0502020204030204" pitchFamily="34" charset="0"/>
                        </a:rPr>
                        <a:t>          39 777,11 </a:t>
                      </a:r>
                    </a:p>
                  </a:txBody>
                  <a:tcPr marL="6031" marR="6031" marT="6031" marB="0" anchor="b">
                    <a:lnL>
                      <a:noFill/>
                    </a:lnL>
                    <a:lnR>
                      <a:noFill/>
                    </a:lnR>
                    <a:lnT>
                      <a:noFill/>
                    </a:lnT>
                    <a:lnB>
                      <a:noFill/>
                    </a:lnB>
                  </a:tcPr>
                </a:tc>
                <a:tc>
                  <a:txBody>
                    <a:bodyPr/>
                    <a:lstStyle/>
                    <a:p>
                      <a:pPr algn="l" fontAlgn="b"/>
                      <a:r>
                        <a:rPr lang="nb-NO" sz="2000" b="0" i="0" u="none" strike="noStrike">
                          <a:solidFill>
                            <a:srgbClr val="000000"/>
                          </a:solidFill>
                          <a:effectLst/>
                          <a:latin typeface="Calibri" panose="020F0502020204030204" pitchFamily="34" charset="0"/>
                        </a:rPr>
                        <a:t>          52 822,10 </a:t>
                      </a:r>
                    </a:p>
                  </a:txBody>
                  <a:tcPr marL="6031" marR="6031" marT="6031" marB="0" anchor="b">
                    <a:lnL>
                      <a:noFill/>
                    </a:lnL>
                    <a:lnR>
                      <a:noFill/>
                    </a:lnR>
                    <a:lnT>
                      <a:noFill/>
                    </a:lnT>
                    <a:lnB>
                      <a:noFill/>
                    </a:lnB>
                  </a:tcPr>
                </a:tc>
                <a:tc>
                  <a:txBody>
                    <a:bodyPr/>
                    <a:lstStyle/>
                    <a:p>
                      <a:pPr algn="l" fontAlgn="b"/>
                      <a:endParaRPr lang="nb-NO" sz="2000" b="0" i="0" u="none" strike="noStrike">
                        <a:solidFill>
                          <a:srgbClr val="000000"/>
                        </a:solidFill>
                        <a:effectLst/>
                        <a:latin typeface="Calibri" panose="020F0502020204030204" pitchFamily="34" charset="0"/>
                      </a:endParaRPr>
                    </a:p>
                  </a:txBody>
                  <a:tcPr marL="6031" marR="6031" marT="6031" marB="0" anchor="b">
                    <a:lnL>
                      <a:noFill/>
                    </a:lnL>
                    <a:lnR>
                      <a:noFill/>
                    </a:lnR>
                    <a:lnT>
                      <a:noFill/>
                    </a:lnT>
                    <a:lnB>
                      <a:noFill/>
                    </a:lnB>
                  </a:tcPr>
                </a:tc>
                <a:tc>
                  <a:txBody>
                    <a:bodyPr/>
                    <a:lstStyle/>
                    <a:p>
                      <a:pPr algn="ctr" fontAlgn="b"/>
                      <a:r>
                        <a:rPr lang="nb-NO" sz="1600" b="0" i="0" u="none" strike="noStrike">
                          <a:solidFill>
                            <a:srgbClr val="000000"/>
                          </a:solidFill>
                          <a:effectLst/>
                          <a:latin typeface="Calibri" panose="020F0502020204030204" pitchFamily="34" charset="0"/>
                        </a:rPr>
                        <a:t>Note</a:t>
                      </a:r>
                    </a:p>
                  </a:txBody>
                  <a:tcPr marL="6031" marR="6031" marT="6031" marB="0" anchor="b">
                    <a:lnL>
                      <a:noFill/>
                    </a:lnL>
                    <a:lnR>
                      <a:noFill/>
                    </a:lnR>
                    <a:lnT>
                      <a:noFill/>
                    </a:lnT>
                    <a:lnB>
                      <a:noFill/>
                    </a:lnB>
                  </a:tcPr>
                </a:tc>
                <a:extLst>
                  <a:ext uri="{0D108BD9-81ED-4DB2-BD59-A6C34878D82A}">
                    <a16:rowId xmlns:a16="http://schemas.microsoft.com/office/drawing/2014/main" val="946901992"/>
                  </a:ext>
                </a:extLst>
              </a:tr>
              <a:tr h="752634">
                <a:tc>
                  <a:txBody>
                    <a:bodyPr/>
                    <a:lstStyle/>
                    <a:p>
                      <a:pPr algn="l" fontAlgn="b"/>
                      <a:r>
                        <a:rPr lang="nb-NO" sz="2000" b="0" i="0" u="none" strike="noStrike">
                          <a:solidFill>
                            <a:srgbClr val="000000"/>
                          </a:solidFill>
                          <a:effectLst/>
                          <a:latin typeface="Calibri" panose="020F0502020204030204" pitchFamily="34" charset="0"/>
                        </a:rPr>
                        <a:t>Eika Fond</a:t>
                      </a:r>
                    </a:p>
                  </a:txBody>
                  <a:tcPr marL="6031" marR="6031" marT="6031" marB="0" anchor="b">
                    <a:lnL>
                      <a:noFill/>
                    </a:lnL>
                    <a:lnR>
                      <a:noFill/>
                    </a:lnR>
                    <a:lnT>
                      <a:noFill/>
                    </a:lnT>
                    <a:lnB>
                      <a:noFill/>
                    </a:lnB>
                  </a:tcPr>
                </a:tc>
                <a:tc>
                  <a:txBody>
                    <a:bodyPr/>
                    <a:lstStyle/>
                    <a:p>
                      <a:pPr algn="l" fontAlgn="b"/>
                      <a:r>
                        <a:rPr lang="nb-NO" sz="2000" b="0" i="0" u="none" strike="noStrike">
                          <a:solidFill>
                            <a:srgbClr val="000000"/>
                          </a:solidFill>
                          <a:effectLst/>
                          <a:latin typeface="Calibri" panose="020F0502020204030204" pitchFamily="34" charset="0"/>
                        </a:rPr>
                        <a:t>        217 421,00 </a:t>
                      </a:r>
                    </a:p>
                  </a:txBody>
                  <a:tcPr marL="6031" marR="6031" marT="6031" marB="0" anchor="b">
                    <a:lnL>
                      <a:noFill/>
                    </a:lnL>
                    <a:lnR>
                      <a:noFill/>
                    </a:lnR>
                    <a:lnT>
                      <a:noFill/>
                    </a:lnT>
                    <a:lnB>
                      <a:noFill/>
                    </a:lnB>
                  </a:tcPr>
                </a:tc>
                <a:tc>
                  <a:txBody>
                    <a:bodyPr/>
                    <a:lstStyle/>
                    <a:p>
                      <a:pPr algn="l" fontAlgn="b"/>
                      <a:r>
                        <a:rPr lang="nb-NO" sz="2000" b="0" i="0" u="none" strike="noStrike">
                          <a:solidFill>
                            <a:srgbClr val="000000"/>
                          </a:solidFill>
                          <a:effectLst/>
                          <a:latin typeface="Calibri" panose="020F0502020204030204" pitchFamily="34" charset="0"/>
                        </a:rPr>
                        <a:t>        238 104,00 </a:t>
                      </a:r>
                    </a:p>
                  </a:txBody>
                  <a:tcPr marL="6031" marR="6031" marT="6031" marB="0" anchor="b">
                    <a:lnL>
                      <a:noFill/>
                    </a:lnL>
                    <a:lnR>
                      <a:noFill/>
                    </a:lnR>
                    <a:lnT>
                      <a:noFill/>
                    </a:lnT>
                    <a:lnB>
                      <a:noFill/>
                    </a:lnB>
                  </a:tcPr>
                </a:tc>
                <a:tc>
                  <a:txBody>
                    <a:bodyPr/>
                    <a:lstStyle/>
                    <a:p>
                      <a:pPr algn="l" fontAlgn="b"/>
                      <a:endParaRPr lang="nb-NO" sz="1600" b="0" i="0" u="none" strike="noStrike">
                        <a:solidFill>
                          <a:srgbClr val="000000"/>
                        </a:solidFill>
                        <a:effectLst/>
                        <a:latin typeface="Calibri" panose="020F0502020204030204" pitchFamily="34" charset="0"/>
                      </a:endParaRPr>
                    </a:p>
                  </a:txBody>
                  <a:tcPr marL="6031" marR="6031" marT="6031" marB="0" anchor="b">
                    <a:lnL>
                      <a:noFill/>
                    </a:lnL>
                    <a:lnR>
                      <a:noFill/>
                    </a:lnR>
                    <a:lnT>
                      <a:noFill/>
                    </a:lnT>
                    <a:lnB>
                      <a:noFill/>
                    </a:lnB>
                  </a:tcPr>
                </a:tc>
                <a:tc>
                  <a:txBody>
                    <a:bodyPr/>
                    <a:lstStyle/>
                    <a:p>
                      <a:pPr algn="ctr" fontAlgn="b"/>
                      <a:r>
                        <a:rPr lang="nb-NO" sz="1600" b="0" i="0" u="none" strike="noStrike">
                          <a:solidFill>
                            <a:srgbClr val="000000"/>
                          </a:solidFill>
                          <a:effectLst/>
                          <a:latin typeface="Calibri" panose="020F0502020204030204" pitchFamily="34" charset="0"/>
                        </a:rPr>
                        <a:t>18</a:t>
                      </a:r>
                    </a:p>
                  </a:txBody>
                  <a:tcPr marL="6031" marR="6031" marT="6031" marB="0" anchor="b">
                    <a:lnL>
                      <a:noFill/>
                    </a:lnL>
                    <a:lnR>
                      <a:noFill/>
                    </a:lnR>
                    <a:lnT>
                      <a:noFill/>
                    </a:lnT>
                    <a:lnB>
                      <a:noFill/>
                    </a:lnB>
                    <a:solidFill>
                      <a:srgbClr val="F2F2F2"/>
                    </a:solidFill>
                  </a:tcPr>
                </a:tc>
                <a:extLst>
                  <a:ext uri="{0D108BD9-81ED-4DB2-BD59-A6C34878D82A}">
                    <a16:rowId xmlns:a16="http://schemas.microsoft.com/office/drawing/2014/main" val="268824238"/>
                  </a:ext>
                </a:extLst>
              </a:tr>
              <a:tr h="752634">
                <a:tc>
                  <a:txBody>
                    <a:bodyPr/>
                    <a:lstStyle/>
                    <a:p>
                      <a:pPr algn="l" fontAlgn="b"/>
                      <a:r>
                        <a:rPr lang="nb-NO" sz="2000" b="0" i="0" u="none" strike="noStrike">
                          <a:solidFill>
                            <a:srgbClr val="000000"/>
                          </a:solidFill>
                          <a:effectLst/>
                          <a:latin typeface="Calibri" panose="020F0502020204030204" pitchFamily="34" charset="0"/>
                        </a:rPr>
                        <a:t>Verdiendring Eika fond</a:t>
                      </a:r>
                    </a:p>
                  </a:txBody>
                  <a:tcPr marL="6031" marR="6031" marT="6031" marB="0" anchor="b">
                    <a:lnL>
                      <a:noFill/>
                    </a:lnL>
                    <a:lnR>
                      <a:noFill/>
                    </a:lnR>
                    <a:lnT>
                      <a:noFill/>
                    </a:lnT>
                    <a:lnB>
                      <a:noFill/>
                    </a:lnB>
                  </a:tcPr>
                </a:tc>
                <a:tc>
                  <a:txBody>
                    <a:bodyPr/>
                    <a:lstStyle/>
                    <a:p>
                      <a:pPr algn="l" fontAlgn="b"/>
                      <a:endParaRPr lang="nb-NO" sz="2000" b="0" i="0" u="none" strike="noStrike">
                        <a:solidFill>
                          <a:srgbClr val="000000"/>
                        </a:solidFill>
                        <a:effectLst/>
                        <a:latin typeface="Calibri" panose="020F0502020204030204" pitchFamily="34" charset="0"/>
                      </a:endParaRPr>
                    </a:p>
                  </a:txBody>
                  <a:tcPr marL="6031" marR="6031" marT="6031" marB="0" anchor="b">
                    <a:lnL>
                      <a:noFill/>
                    </a:lnL>
                    <a:lnR>
                      <a:noFill/>
                    </a:lnR>
                    <a:lnT>
                      <a:noFill/>
                    </a:lnT>
                    <a:lnB>
                      <a:noFill/>
                    </a:lnB>
                  </a:tcPr>
                </a:tc>
                <a:tc>
                  <a:txBody>
                    <a:bodyPr/>
                    <a:lstStyle/>
                    <a:p>
                      <a:pPr algn="l" fontAlgn="b"/>
                      <a:r>
                        <a:rPr lang="nb-NO" sz="2000" b="0" i="0" u="none" strike="noStrike">
                          <a:solidFill>
                            <a:srgbClr val="000000"/>
                          </a:solidFill>
                          <a:effectLst/>
                          <a:latin typeface="Calibri" panose="020F0502020204030204" pitchFamily="34" charset="0"/>
                        </a:rPr>
                        <a:t>        -20 683,00 </a:t>
                      </a:r>
                    </a:p>
                  </a:txBody>
                  <a:tcPr marL="6031" marR="6031" marT="6031" marB="0" anchor="b">
                    <a:lnL>
                      <a:noFill/>
                    </a:lnL>
                    <a:lnR>
                      <a:noFill/>
                    </a:lnR>
                    <a:lnT>
                      <a:noFill/>
                    </a:lnT>
                    <a:lnB>
                      <a:noFill/>
                    </a:lnB>
                  </a:tcPr>
                </a:tc>
                <a:tc>
                  <a:txBody>
                    <a:bodyPr/>
                    <a:lstStyle/>
                    <a:p>
                      <a:pPr algn="l" fontAlgn="b"/>
                      <a:endParaRPr lang="nb-NO" sz="2000" b="0" i="0" u="none" strike="noStrike">
                        <a:solidFill>
                          <a:srgbClr val="000000"/>
                        </a:solidFill>
                        <a:effectLst/>
                        <a:latin typeface="Calibri" panose="020F0502020204030204" pitchFamily="34" charset="0"/>
                      </a:endParaRPr>
                    </a:p>
                  </a:txBody>
                  <a:tcPr marL="6031" marR="6031" marT="6031" marB="0" anchor="b">
                    <a:lnL>
                      <a:noFill/>
                    </a:lnL>
                    <a:lnR>
                      <a:noFill/>
                    </a:lnR>
                    <a:lnT>
                      <a:noFill/>
                    </a:lnT>
                    <a:lnB>
                      <a:noFill/>
                    </a:lnB>
                  </a:tcPr>
                </a:tc>
                <a:tc>
                  <a:txBody>
                    <a:bodyPr/>
                    <a:lstStyle/>
                    <a:p>
                      <a:pPr algn="l" fontAlgn="b"/>
                      <a:endParaRPr lang="nb-NO" sz="1600" b="0" i="0" u="none" strike="noStrike">
                        <a:solidFill>
                          <a:srgbClr val="000000"/>
                        </a:solidFill>
                        <a:effectLst/>
                        <a:latin typeface="Calibri" panose="020F0502020204030204" pitchFamily="34" charset="0"/>
                      </a:endParaRPr>
                    </a:p>
                  </a:txBody>
                  <a:tcPr marL="6031" marR="6031" marT="6031" marB="0" anchor="b">
                    <a:lnL>
                      <a:noFill/>
                    </a:lnL>
                    <a:lnR>
                      <a:noFill/>
                    </a:lnR>
                    <a:lnT>
                      <a:noFill/>
                    </a:lnT>
                    <a:lnB>
                      <a:noFill/>
                    </a:lnB>
                  </a:tcPr>
                </a:tc>
                <a:extLst>
                  <a:ext uri="{0D108BD9-81ED-4DB2-BD59-A6C34878D82A}">
                    <a16:rowId xmlns:a16="http://schemas.microsoft.com/office/drawing/2014/main" val="2220185550"/>
                  </a:ext>
                </a:extLst>
              </a:tr>
              <a:tr h="752634">
                <a:tc>
                  <a:txBody>
                    <a:bodyPr/>
                    <a:lstStyle/>
                    <a:p>
                      <a:pPr algn="l" fontAlgn="b"/>
                      <a:r>
                        <a:rPr lang="nb-NO" sz="2000" b="0" i="0" u="none" strike="noStrike">
                          <a:solidFill>
                            <a:srgbClr val="000000"/>
                          </a:solidFill>
                          <a:effectLst/>
                          <a:latin typeface="Calibri" panose="020F0502020204030204" pitchFamily="34" charset="0"/>
                        </a:rPr>
                        <a:t>Resultat </a:t>
                      </a:r>
                    </a:p>
                  </a:txBody>
                  <a:tcPr marL="6031" marR="6031" marT="603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nb-NO" sz="2000" b="0" i="0" u="none" strike="noStrike">
                        <a:solidFill>
                          <a:srgbClr val="000000"/>
                        </a:solidFill>
                        <a:effectLst/>
                        <a:latin typeface="Calibri" panose="020F0502020204030204" pitchFamily="34" charset="0"/>
                      </a:endParaRPr>
                    </a:p>
                  </a:txBody>
                  <a:tcPr marL="6031" marR="6031" marT="603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b-NO" sz="2000" b="0" i="0" u="none" strike="noStrike">
                          <a:solidFill>
                            <a:srgbClr val="000000"/>
                          </a:solidFill>
                          <a:effectLst/>
                          <a:latin typeface="Calibri" panose="020F0502020204030204" pitchFamily="34" charset="0"/>
                        </a:rPr>
                        <a:t>        -13 044,99 </a:t>
                      </a:r>
                    </a:p>
                  </a:txBody>
                  <a:tcPr marL="6031" marR="6031" marT="603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nb-NO" sz="2000" b="0" i="0" u="none" strike="noStrike">
                        <a:solidFill>
                          <a:srgbClr val="000000"/>
                        </a:solidFill>
                        <a:effectLst/>
                        <a:latin typeface="Calibri" panose="020F0502020204030204" pitchFamily="34" charset="0"/>
                      </a:endParaRPr>
                    </a:p>
                  </a:txBody>
                  <a:tcPr marL="6031" marR="6031" marT="6031" marB="0" anchor="b">
                    <a:lnL>
                      <a:noFill/>
                    </a:lnL>
                    <a:lnR>
                      <a:noFill/>
                    </a:lnR>
                    <a:lnT>
                      <a:noFill/>
                    </a:lnT>
                    <a:lnB>
                      <a:noFill/>
                    </a:lnB>
                  </a:tcPr>
                </a:tc>
                <a:tc>
                  <a:txBody>
                    <a:bodyPr/>
                    <a:lstStyle/>
                    <a:p>
                      <a:pPr algn="l" fontAlgn="b"/>
                      <a:endParaRPr lang="nb-NO" sz="1600" b="0" i="0" u="none" strike="noStrike">
                        <a:solidFill>
                          <a:srgbClr val="000000"/>
                        </a:solidFill>
                        <a:effectLst/>
                        <a:latin typeface="Calibri" panose="020F0502020204030204" pitchFamily="34" charset="0"/>
                      </a:endParaRPr>
                    </a:p>
                  </a:txBody>
                  <a:tcPr marL="6031" marR="6031" marT="6031" marB="0" anchor="b">
                    <a:lnL>
                      <a:noFill/>
                    </a:lnL>
                    <a:lnR>
                      <a:noFill/>
                    </a:lnR>
                    <a:lnT>
                      <a:noFill/>
                    </a:lnT>
                    <a:lnB>
                      <a:noFill/>
                    </a:lnB>
                  </a:tcPr>
                </a:tc>
                <a:extLst>
                  <a:ext uri="{0D108BD9-81ED-4DB2-BD59-A6C34878D82A}">
                    <a16:rowId xmlns:a16="http://schemas.microsoft.com/office/drawing/2014/main" val="3548175268"/>
                  </a:ext>
                </a:extLst>
              </a:tr>
              <a:tr h="752634">
                <a:tc>
                  <a:txBody>
                    <a:bodyPr/>
                    <a:lstStyle/>
                    <a:p>
                      <a:pPr algn="l" fontAlgn="b"/>
                      <a:r>
                        <a:rPr lang="nb-NO" sz="2000" b="1" i="0" u="none" strike="noStrike">
                          <a:solidFill>
                            <a:srgbClr val="000000"/>
                          </a:solidFill>
                          <a:effectLst/>
                          <a:latin typeface="Calibri" panose="020F0502020204030204" pitchFamily="34" charset="0"/>
                        </a:rPr>
                        <a:t>Sum</a:t>
                      </a:r>
                    </a:p>
                  </a:txBody>
                  <a:tcPr marL="6031" marR="6031" marT="6031"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nb-NO" sz="2000" b="1" i="0" u="none" strike="noStrike">
                          <a:solidFill>
                            <a:srgbClr val="000000"/>
                          </a:solidFill>
                          <a:effectLst/>
                          <a:latin typeface="Calibri" panose="020F0502020204030204" pitchFamily="34" charset="0"/>
                        </a:rPr>
                        <a:t>        257 198,11 </a:t>
                      </a:r>
                    </a:p>
                  </a:txBody>
                  <a:tcPr marL="6031" marR="6031" marT="6031"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nb-NO" sz="2000" b="1" i="0" u="none" strike="noStrike">
                          <a:solidFill>
                            <a:srgbClr val="000000"/>
                          </a:solidFill>
                          <a:effectLst/>
                          <a:latin typeface="Calibri" panose="020F0502020204030204" pitchFamily="34" charset="0"/>
                        </a:rPr>
                        <a:t>        257 198,11 </a:t>
                      </a:r>
                    </a:p>
                  </a:txBody>
                  <a:tcPr marL="6031" marR="6031" marT="6031"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nb-NO" sz="2000" b="1" i="0" u="none" strike="noStrike">
                        <a:solidFill>
                          <a:srgbClr val="000000"/>
                        </a:solidFill>
                        <a:effectLst/>
                        <a:latin typeface="Calibri" panose="020F0502020204030204" pitchFamily="34" charset="0"/>
                      </a:endParaRPr>
                    </a:p>
                  </a:txBody>
                  <a:tcPr marL="6031" marR="6031" marT="6031" marB="0" anchor="b">
                    <a:lnL>
                      <a:noFill/>
                    </a:lnL>
                    <a:lnR>
                      <a:noFill/>
                    </a:lnR>
                    <a:lnT>
                      <a:noFill/>
                    </a:lnT>
                    <a:lnB>
                      <a:noFill/>
                    </a:lnB>
                  </a:tcPr>
                </a:tc>
                <a:tc>
                  <a:txBody>
                    <a:bodyPr/>
                    <a:lstStyle/>
                    <a:p>
                      <a:pPr algn="l" fontAlgn="b"/>
                      <a:endParaRPr lang="nb-NO" sz="1600" b="0" i="0" u="none" strike="noStrike" dirty="0">
                        <a:solidFill>
                          <a:srgbClr val="000000"/>
                        </a:solidFill>
                        <a:effectLst/>
                        <a:latin typeface="Calibri" panose="020F0502020204030204" pitchFamily="34" charset="0"/>
                      </a:endParaRPr>
                    </a:p>
                  </a:txBody>
                  <a:tcPr marL="6031" marR="6031" marT="6031" marB="0" anchor="b">
                    <a:lnL>
                      <a:noFill/>
                    </a:lnL>
                    <a:lnR>
                      <a:noFill/>
                    </a:lnR>
                    <a:lnT>
                      <a:noFill/>
                    </a:lnT>
                    <a:lnB>
                      <a:noFill/>
                    </a:lnB>
                  </a:tcPr>
                </a:tc>
                <a:extLst>
                  <a:ext uri="{0D108BD9-81ED-4DB2-BD59-A6C34878D82A}">
                    <a16:rowId xmlns:a16="http://schemas.microsoft.com/office/drawing/2014/main" val="332341393"/>
                  </a:ext>
                </a:extLst>
              </a:tr>
            </a:tbl>
          </a:graphicData>
        </a:graphic>
      </p:graphicFrame>
    </p:spTree>
    <p:extLst>
      <p:ext uri="{BB962C8B-B14F-4D97-AF65-F5344CB8AC3E}">
        <p14:creationId xmlns:p14="http://schemas.microsoft.com/office/powerpoint/2010/main" val="2000515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50B7947-9521-726E-6E51-C005372427C0}"/>
              </a:ext>
            </a:extLst>
          </p:cNvPr>
          <p:cNvSpPr>
            <a:spLocks noGrp="1"/>
          </p:cNvSpPr>
          <p:nvPr>
            <p:ph type="title"/>
          </p:nvPr>
        </p:nvSpPr>
        <p:spPr>
          <a:xfrm>
            <a:off x="524539" y="349176"/>
            <a:ext cx="1485014" cy="5833656"/>
          </a:xfrm>
        </p:spPr>
        <p:txBody>
          <a:bodyPr>
            <a:normAutofit/>
          </a:bodyPr>
          <a:lstStyle/>
          <a:p>
            <a:r>
              <a:rPr lang="nb-NO" dirty="0"/>
              <a:t>Sak 6 Noter til regn-skap 2023</a:t>
            </a:r>
          </a:p>
        </p:txBody>
      </p:sp>
      <p:graphicFrame>
        <p:nvGraphicFramePr>
          <p:cNvPr id="8" name="Plassholder for innhold 7">
            <a:extLst>
              <a:ext uri="{FF2B5EF4-FFF2-40B4-BE49-F238E27FC236}">
                <a16:creationId xmlns:a16="http://schemas.microsoft.com/office/drawing/2014/main" id="{A0E4D8DB-BFBB-6784-4DD4-5834B65622EA}"/>
              </a:ext>
            </a:extLst>
          </p:cNvPr>
          <p:cNvGraphicFramePr>
            <a:graphicFrameLocks noGrp="1"/>
          </p:cNvGraphicFramePr>
          <p:nvPr>
            <p:ph idx="1"/>
            <p:extLst>
              <p:ext uri="{D42A27DB-BD31-4B8C-83A1-F6EECF244321}">
                <p14:modId xmlns:p14="http://schemas.microsoft.com/office/powerpoint/2010/main" val="88705603"/>
              </p:ext>
            </p:extLst>
          </p:nvPr>
        </p:nvGraphicFramePr>
        <p:xfrm>
          <a:off x="2110563" y="101010"/>
          <a:ext cx="9783168" cy="6658774"/>
        </p:xfrm>
        <a:graphic>
          <a:graphicData uri="http://schemas.openxmlformats.org/drawingml/2006/table">
            <a:tbl>
              <a:tblPr/>
              <a:tblGrid>
                <a:gridCol w="914197">
                  <a:extLst>
                    <a:ext uri="{9D8B030D-6E8A-4147-A177-3AD203B41FA5}">
                      <a16:colId xmlns:a16="http://schemas.microsoft.com/office/drawing/2014/main" val="929244564"/>
                    </a:ext>
                  </a:extLst>
                </a:gridCol>
                <a:gridCol w="8868971">
                  <a:extLst>
                    <a:ext uri="{9D8B030D-6E8A-4147-A177-3AD203B41FA5}">
                      <a16:colId xmlns:a16="http://schemas.microsoft.com/office/drawing/2014/main" val="1811843789"/>
                    </a:ext>
                  </a:extLst>
                </a:gridCol>
              </a:tblGrid>
              <a:tr h="328377">
                <a:tc gridSpan="2">
                  <a:txBody>
                    <a:bodyPr/>
                    <a:lstStyle/>
                    <a:p>
                      <a:pPr algn="l" fontAlgn="b"/>
                      <a:r>
                        <a:rPr lang="nb-NO" sz="1200" b="1" i="0" u="none" strike="noStrike">
                          <a:solidFill>
                            <a:srgbClr val="44546A"/>
                          </a:solidFill>
                          <a:effectLst/>
                          <a:latin typeface="Calibri" panose="020F0502020204030204" pitchFamily="34" charset="0"/>
                        </a:rPr>
                        <a:t>             Noter til årsregnskap ABK for året 2023</a:t>
                      </a:r>
                    </a:p>
                  </a:txBody>
                  <a:tcPr marL="1969" marR="1969" marT="1969" marB="0" anchor="b">
                    <a:lnL>
                      <a:noFill/>
                    </a:lnL>
                    <a:lnR>
                      <a:noFill/>
                    </a:lnR>
                    <a:lnT>
                      <a:noFill/>
                    </a:lnT>
                    <a:lnB w="19050" cap="flat" cmpd="sng" algn="ctr">
                      <a:solidFill>
                        <a:srgbClr val="4472C4"/>
                      </a:solidFill>
                      <a:prstDash val="solid"/>
                      <a:round/>
                      <a:headEnd type="none" w="med" len="med"/>
                      <a:tailEnd type="none" w="med" len="med"/>
                    </a:lnB>
                    <a:noFill/>
                  </a:tcPr>
                </a:tc>
                <a:tc hMerge="1">
                  <a:txBody>
                    <a:bodyPr/>
                    <a:lstStyle/>
                    <a:p>
                      <a:endParaRPr lang="nb-NO"/>
                    </a:p>
                  </a:txBody>
                  <a:tcPr/>
                </a:tc>
                <a:extLst>
                  <a:ext uri="{0D108BD9-81ED-4DB2-BD59-A6C34878D82A}">
                    <a16:rowId xmlns:a16="http://schemas.microsoft.com/office/drawing/2014/main" val="1956936977"/>
                  </a:ext>
                </a:extLst>
              </a:tr>
              <a:tr h="145763">
                <a:tc>
                  <a:txBody>
                    <a:bodyPr/>
                    <a:lstStyle/>
                    <a:p>
                      <a:pPr algn="l" fontAlgn="b"/>
                      <a:endParaRPr lang="nb-NO" sz="1050" b="0" i="0" u="none" strike="noStrike">
                        <a:solidFill>
                          <a:srgbClr val="000000"/>
                        </a:solidFill>
                        <a:effectLst/>
                        <a:latin typeface="Calibri" panose="020F0502020204030204" pitchFamily="34" charset="0"/>
                      </a:endParaRPr>
                    </a:p>
                  </a:txBody>
                  <a:tcPr marL="1969" marR="1969" marT="1969" marB="0" anchor="b">
                    <a:lnL>
                      <a:noFill/>
                    </a:lnL>
                    <a:lnR>
                      <a:noFill/>
                    </a:lnR>
                    <a:lnT w="19050" cap="flat" cmpd="sng" algn="ctr">
                      <a:solidFill>
                        <a:srgbClr val="4472C4"/>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nb-NO" sz="1050" b="0" i="0" u="none" strike="noStrike" dirty="0">
                        <a:solidFill>
                          <a:srgbClr val="000000"/>
                        </a:solidFill>
                        <a:effectLst/>
                        <a:latin typeface="Calibri" panose="020F0502020204030204" pitchFamily="34" charset="0"/>
                      </a:endParaRPr>
                    </a:p>
                  </a:txBody>
                  <a:tcPr marL="1969" marR="1969" marT="1969" marB="0" anchor="b">
                    <a:lnL>
                      <a:noFill/>
                    </a:lnL>
                    <a:lnR>
                      <a:noFill/>
                    </a:lnR>
                    <a:lnT w="19050" cap="flat" cmpd="sng" algn="ctr">
                      <a:solidFill>
                        <a:srgbClr val="4472C4"/>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09188285"/>
                  </a:ext>
                </a:extLst>
              </a:tr>
              <a:tr h="161730">
                <a:tc>
                  <a:txBody>
                    <a:bodyPr/>
                    <a:lstStyle/>
                    <a:p>
                      <a:pPr algn="l" fontAlgn="ctr"/>
                      <a:r>
                        <a:rPr lang="nb-NO" sz="1100" b="1" i="0" u="none" strike="noStrike">
                          <a:solidFill>
                            <a:srgbClr val="000000"/>
                          </a:solidFill>
                          <a:effectLst/>
                          <a:latin typeface="Calibri" panose="020F0502020204030204" pitchFamily="34" charset="0"/>
                        </a:rPr>
                        <a:t>Note</a:t>
                      </a:r>
                    </a:p>
                  </a:txBody>
                  <a:tcPr marL="1969" marR="1969" marT="19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nb-NO" sz="1100" b="1" i="0" u="none" strike="noStrike" dirty="0">
                          <a:solidFill>
                            <a:srgbClr val="000000"/>
                          </a:solidFill>
                          <a:effectLst/>
                          <a:latin typeface="Calibri" panose="020F0502020204030204" pitchFamily="34" charset="0"/>
                        </a:rPr>
                        <a:t>Tilleggsinformasjon om post</a:t>
                      </a:r>
                    </a:p>
                  </a:txBody>
                  <a:tcPr marL="41340" marR="1969" marT="19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00537200"/>
                  </a:ext>
                </a:extLst>
              </a:tr>
              <a:tr h="238324">
                <a:tc>
                  <a:txBody>
                    <a:bodyPr/>
                    <a:lstStyle/>
                    <a:p>
                      <a:pPr algn="ctr" fontAlgn="ctr"/>
                      <a:r>
                        <a:rPr lang="nb-NO" sz="1100" b="1" i="0" u="none" strike="noStrike">
                          <a:solidFill>
                            <a:srgbClr val="000000"/>
                          </a:solidFill>
                          <a:effectLst/>
                          <a:latin typeface="Calibri" panose="020F0502020204030204" pitchFamily="34" charset="0"/>
                        </a:rPr>
                        <a:t>1</a:t>
                      </a:r>
                    </a:p>
                  </a:txBody>
                  <a:tcPr marL="1969" marR="1969" marT="19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nb-NO" sz="1100" b="0" i="0" u="none" strike="noStrike" dirty="0">
                          <a:solidFill>
                            <a:srgbClr val="000000"/>
                          </a:solidFill>
                          <a:effectLst/>
                          <a:latin typeface="Calibri" panose="020F0502020204030204" pitchFamily="34" charset="0"/>
                        </a:rPr>
                        <a:t>I 2023 var det 41 spillekvelder inklusive julebord og årsmøte. I snitt deltok 18,5 spillere på spillekvelder mot budsjett på snitt 20 spillere. </a:t>
                      </a:r>
                    </a:p>
                  </a:txBody>
                  <a:tcPr marL="41340" marR="1969" marT="19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13358399"/>
                  </a:ext>
                </a:extLst>
              </a:tr>
              <a:tr h="765452">
                <a:tc>
                  <a:txBody>
                    <a:bodyPr/>
                    <a:lstStyle/>
                    <a:p>
                      <a:pPr algn="ctr" fontAlgn="ctr"/>
                      <a:r>
                        <a:rPr lang="nb-NO" sz="1100" b="1" i="0" u="none" strike="noStrike">
                          <a:solidFill>
                            <a:srgbClr val="000000"/>
                          </a:solidFill>
                          <a:effectLst/>
                          <a:latin typeface="Calibri" panose="020F0502020204030204" pitchFamily="34" charset="0"/>
                        </a:rPr>
                        <a:t>2</a:t>
                      </a:r>
                    </a:p>
                  </a:txBody>
                  <a:tcPr marL="1969" marR="1969" marT="19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nb-NO" sz="1100" b="0" i="0" u="none" strike="noStrike" dirty="0">
                          <a:solidFill>
                            <a:srgbClr val="000000"/>
                          </a:solidFill>
                          <a:effectLst/>
                          <a:latin typeface="Calibri" panose="020F0502020204030204" pitchFamily="34" charset="0"/>
                        </a:rPr>
                        <a:t>I desember ble det meldt inn 3 nye medlemmer som det ikke er krevd </a:t>
                      </a:r>
                      <a:r>
                        <a:rPr lang="nb-NO" sz="1100" b="0" i="0" u="none" strike="noStrike" dirty="0" err="1">
                          <a:solidFill>
                            <a:srgbClr val="000000"/>
                          </a:solidFill>
                          <a:effectLst/>
                          <a:latin typeface="Calibri" panose="020F0502020204030204" pitchFamily="34" charset="0"/>
                        </a:rPr>
                        <a:t>medlemskontigent</a:t>
                      </a:r>
                      <a:r>
                        <a:rPr lang="nb-NO" sz="1100" b="0" i="0" u="none" strike="noStrike" dirty="0">
                          <a:solidFill>
                            <a:srgbClr val="000000"/>
                          </a:solidFill>
                          <a:effectLst/>
                          <a:latin typeface="Calibri" panose="020F0502020204030204" pitchFamily="34" charset="0"/>
                        </a:rPr>
                        <a:t> fra. </a:t>
                      </a:r>
                      <a:r>
                        <a:rPr lang="nb-NO" sz="1100" b="1" i="0" u="none" strike="noStrike" dirty="0">
                          <a:solidFill>
                            <a:srgbClr val="000000"/>
                          </a:solidFill>
                          <a:effectLst/>
                          <a:latin typeface="Calibri" panose="020F0502020204030204" pitchFamily="34" charset="0"/>
                        </a:rPr>
                        <a:t>Klubben har 37 medlemmer</a:t>
                      </a:r>
                      <a:r>
                        <a:rPr lang="nb-NO" sz="1100" b="0" i="0" u="none" strike="noStrike" dirty="0">
                          <a:solidFill>
                            <a:srgbClr val="000000"/>
                          </a:solidFill>
                          <a:effectLst/>
                          <a:latin typeface="Calibri" panose="020F0502020204030204" pitchFamily="34" charset="0"/>
                        </a:rPr>
                        <a:t> per 31.12.23. Hovedmedlemmer betaler kr 500 til klubben hvorav 250 kr går til NBF og 60 kr til kretsen, støttemedlemmer kr 200, I-medlemmer kr 100 og juniorer kr 50 som betales direkte til NBF. Det er 27 medlemmer som har Askim BK som </a:t>
                      </a:r>
                      <a:r>
                        <a:rPr lang="nb-NO" sz="1100" b="0" i="0" u="none" strike="noStrike" dirty="0" err="1">
                          <a:solidFill>
                            <a:srgbClr val="000000"/>
                          </a:solidFill>
                          <a:effectLst/>
                          <a:latin typeface="Calibri" panose="020F0502020204030204" pitchFamily="34" charset="0"/>
                        </a:rPr>
                        <a:t>hovedklubb</a:t>
                      </a:r>
                      <a:r>
                        <a:rPr lang="nb-NO" sz="1100" b="0" i="0" u="none" strike="noStrike" dirty="0">
                          <a:solidFill>
                            <a:srgbClr val="000000"/>
                          </a:solidFill>
                          <a:effectLst/>
                          <a:latin typeface="Calibri" panose="020F0502020204030204" pitchFamily="34" charset="0"/>
                        </a:rPr>
                        <a:t> og 10 som er støttemedlem. 34 er standardmedlem, 1 junior og 2 I-medlemmer. Gjennomsnittlig alder er 61,5 år og klubben har nå kun 6 kvinnelige medlemmer!</a:t>
                      </a:r>
                    </a:p>
                  </a:txBody>
                  <a:tcPr marL="41340" marR="1969" marT="19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738795778"/>
                  </a:ext>
                </a:extLst>
              </a:tr>
              <a:tr h="161730">
                <a:tc>
                  <a:txBody>
                    <a:bodyPr/>
                    <a:lstStyle/>
                    <a:p>
                      <a:pPr algn="ctr" fontAlgn="ctr"/>
                      <a:r>
                        <a:rPr lang="nb-NO" sz="1100" b="1" i="0" u="none" strike="noStrike">
                          <a:solidFill>
                            <a:srgbClr val="000000"/>
                          </a:solidFill>
                          <a:effectLst/>
                          <a:latin typeface="Calibri" panose="020F0502020204030204" pitchFamily="34" charset="0"/>
                        </a:rPr>
                        <a:t>3</a:t>
                      </a:r>
                    </a:p>
                  </a:txBody>
                  <a:tcPr marL="1969" marR="1969" marT="19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nb-NO" sz="1100" b="0" i="0" u="none" strike="noStrike" dirty="0">
                          <a:solidFill>
                            <a:srgbClr val="000000"/>
                          </a:solidFill>
                          <a:effectLst/>
                          <a:latin typeface="Calibri" panose="020F0502020204030204" pitchFamily="34" charset="0"/>
                        </a:rPr>
                        <a:t>Salg av kort er til selvkost da </a:t>
                      </a:r>
                      <a:r>
                        <a:rPr lang="nb-NO" sz="1100" b="0" i="0" u="none" strike="noStrike" dirty="0" err="1">
                          <a:solidFill>
                            <a:srgbClr val="000000"/>
                          </a:solidFill>
                          <a:effectLst/>
                          <a:latin typeface="Calibri" panose="020F0502020204030204" pitchFamily="34" charset="0"/>
                        </a:rPr>
                        <a:t>kortlegger</a:t>
                      </a:r>
                      <a:r>
                        <a:rPr lang="nb-NO" sz="1100" b="0" i="0" u="none" strike="noStrike" dirty="0">
                          <a:solidFill>
                            <a:srgbClr val="000000"/>
                          </a:solidFill>
                          <a:effectLst/>
                          <a:latin typeface="Calibri" panose="020F0502020204030204" pitchFamily="34" charset="0"/>
                        </a:rPr>
                        <a:t> skal ha det samme som vi får inn ved utleie.</a:t>
                      </a:r>
                    </a:p>
                  </a:txBody>
                  <a:tcPr marL="41340" marR="1969" marT="19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02362897"/>
                  </a:ext>
                </a:extLst>
              </a:tr>
              <a:tr h="291890">
                <a:tc>
                  <a:txBody>
                    <a:bodyPr/>
                    <a:lstStyle/>
                    <a:p>
                      <a:pPr algn="ctr" fontAlgn="ctr"/>
                      <a:r>
                        <a:rPr lang="nb-NO" sz="1100" b="1" i="0" u="none" strike="noStrike">
                          <a:solidFill>
                            <a:srgbClr val="000000"/>
                          </a:solidFill>
                          <a:effectLst/>
                          <a:latin typeface="Calibri" panose="020F0502020204030204" pitchFamily="34" charset="0"/>
                        </a:rPr>
                        <a:t>4</a:t>
                      </a:r>
                    </a:p>
                  </a:txBody>
                  <a:tcPr marL="1969" marR="1969" marT="19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nb-NO" sz="1100" b="0" i="0" u="none" strike="noStrike" dirty="0">
                          <a:solidFill>
                            <a:srgbClr val="000000"/>
                          </a:solidFill>
                          <a:effectLst/>
                          <a:latin typeface="Calibri" panose="020F0502020204030204" pitchFamily="34" charset="0"/>
                        </a:rPr>
                        <a:t>Enkel søknadsprosess til NBF som søker for hele organisasjonen for MVA-kompensasjon. Får normalt 8 % av alle utgifter med fratrekk av 1% på dette beløp.</a:t>
                      </a:r>
                    </a:p>
                  </a:txBody>
                  <a:tcPr marL="41340" marR="1969" marT="19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773962590"/>
                  </a:ext>
                </a:extLst>
              </a:tr>
              <a:tr h="161730">
                <a:tc>
                  <a:txBody>
                    <a:bodyPr/>
                    <a:lstStyle/>
                    <a:p>
                      <a:pPr algn="ctr" fontAlgn="ctr"/>
                      <a:r>
                        <a:rPr lang="nb-NO" sz="1100" b="1" i="0" u="none" strike="noStrike">
                          <a:solidFill>
                            <a:srgbClr val="000000"/>
                          </a:solidFill>
                          <a:effectLst/>
                          <a:latin typeface="Calibri" panose="020F0502020204030204" pitchFamily="34" charset="0"/>
                        </a:rPr>
                        <a:t>5</a:t>
                      </a:r>
                    </a:p>
                  </a:txBody>
                  <a:tcPr marL="1969" marR="1969" marT="19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nb-NO" sz="1100" b="0" i="0" u="none" strike="noStrike" dirty="0">
                          <a:solidFill>
                            <a:srgbClr val="000000"/>
                          </a:solidFill>
                          <a:effectLst/>
                          <a:latin typeface="Calibri" panose="020F0502020204030204" pitchFamily="34" charset="0"/>
                        </a:rPr>
                        <a:t>Vår innskuddsrente har økt fra 2,39 % til 3,10 % per 31.12.23</a:t>
                      </a:r>
                    </a:p>
                  </a:txBody>
                  <a:tcPr marL="41340" marR="1969" marT="19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53222483"/>
                  </a:ext>
                </a:extLst>
              </a:tr>
              <a:tr h="291890">
                <a:tc>
                  <a:txBody>
                    <a:bodyPr/>
                    <a:lstStyle/>
                    <a:p>
                      <a:pPr algn="ctr" fontAlgn="ctr"/>
                      <a:r>
                        <a:rPr lang="nb-NO" sz="1100" b="1" i="0" u="none" strike="noStrike">
                          <a:solidFill>
                            <a:srgbClr val="000000"/>
                          </a:solidFill>
                          <a:effectLst/>
                          <a:latin typeface="Calibri" panose="020F0502020204030204" pitchFamily="34" charset="0"/>
                        </a:rPr>
                        <a:t>6</a:t>
                      </a:r>
                    </a:p>
                  </a:txBody>
                  <a:tcPr marL="1969" marR="1969" marT="19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nb-NO" sz="1100" b="0" i="0" u="none" strike="noStrike" dirty="0">
                          <a:solidFill>
                            <a:srgbClr val="000000"/>
                          </a:solidFill>
                          <a:effectLst/>
                          <a:latin typeface="Calibri" panose="020F0502020204030204" pitchFamily="34" charset="0"/>
                        </a:rPr>
                        <a:t>Spillere i Norsk Tipping kan selv bestemme hvilke lag/foreninger som kan motta inntil 7 % av det de spiller for.</a:t>
                      </a:r>
                    </a:p>
                  </a:txBody>
                  <a:tcPr marL="41340" marR="1969" marT="19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592607705"/>
                  </a:ext>
                </a:extLst>
              </a:tr>
              <a:tr h="321397">
                <a:tc>
                  <a:txBody>
                    <a:bodyPr/>
                    <a:lstStyle/>
                    <a:p>
                      <a:pPr algn="ctr" fontAlgn="ctr"/>
                      <a:r>
                        <a:rPr lang="nb-NO" sz="1100" b="1" i="0" u="none" strike="noStrike">
                          <a:solidFill>
                            <a:srgbClr val="000000"/>
                          </a:solidFill>
                          <a:effectLst/>
                          <a:latin typeface="Calibri" panose="020F0502020204030204" pitchFamily="34" charset="0"/>
                        </a:rPr>
                        <a:t>7</a:t>
                      </a:r>
                    </a:p>
                  </a:txBody>
                  <a:tcPr marL="1969" marR="1969" marT="19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nb-NO" sz="1100" b="0" i="0" u="none" strike="noStrike" dirty="0">
                          <a:solidFill>
                            <a:srgbClr val="000000"/>
                          </a:solidFill>
                          <a:effectLst/>
                          <a:latin typeface="Calibri" panose="020F0502020204030204" pitchFamily="34" charset="0"/>
                        </a:rPr>
                        <a:t>Kantinedrift er det Ole Martin som tar hovedjobb med god hjelp fra David. Her kan sikkert flere bidra? Inntekter er høyere enn utgifter og overskudd kantinedrift ble kr 4625.</a:t>
                      </a:r>
                    </a:p>
                  </a:txBody>
                  <a:tcPr marL="41340" marR="1969" marT="19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19723625"/>
                  </a:ext>
                </a:extLst>
              </a:tr>
              <a:tr h="161730">
                <a:tc>
                  <a:txBody>
                    <a:bodyPr/>
                    <a:lstStyle/>
                    <a:p>
                      <a:pPr algn="ctr" fontAlgn="ctr"/>
                      <a:r>
                        <a:rPr lang="nb-NO" sz="1100" b="1" i="0" u="none" strike="noStrike">
                          <a:solidFill>
                            <a:srgbClr val="000000"/>
                          </a:solidFill>
                          <a:effectLst/>
                          <a:latin typeface="Calibri" panose="020F0502020204030204" pitchFamily="34" charset="0"/>
                        </a:rPr>
                        <a:t>8</a:t>
                      </a:r>
                    </a:p>
                  </a:txBody>
                  <a:tcPr marL="1969" marR="1969" marT="19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nb-NO" sz="1100" b="0" i="0" u="none" strike="noStrike" dirty="0">
                          <a:solidFill>
                            <a:srgbClr val="000000"/>
                          </a:solidFill>
                          <a:effectLst/>
                          <a:latin typeface="Calibri" panose="020F0502020204030204" pitchFamily="34" charset="0"/>
                        </a:rPr>
                        <a:t>Kan få tilskudd på 1000 kr per ungdom etter søknad til kommunen.</a:t>
                      </a:r>
                    </a:p>
                  </a:txBody>
                  <a:tcPr marL="41340" marR="1969" marT="19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286723620"/>
                  </a:ext>
                </a:extLst>
              </a:tr>
              <a:tr h="321397">
                <a:tc>
                  <a:txBody>
                    <a:bodyPr/>
                    <a:lstStyle/>
                    <a:p>
                      <a:pPr algn="ctr" fontAlgn="ctr"/>
                      <a:r>
                        <a:rPr lang="nb-NO" sz="1100" b="1" i="0" u="none" strike="noStrike">
                          <a:solidFill>
                            <a:srgbClr val="000000"/>
                          </a:solidFill>
                          <a:effectLst/>
                          <a:latin typeface="Calibri" panose="020F0502020204030204" pitchFamily="34" charset="0"/>
                        </a:rPr>
                        <a:t>9</a:t>
                      </a:r>
                    </a:p>
                  </a:txBody>
                  <a:tcPr marL="1969" marR="1969" marT="19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nb-NO" sz="1100" b="0" i="0" u="none" strike="noStrike" dirty="0">
                          <a:solidFill>
                            <a:srgbClr val="000000"/>
                          </a:solidFill>
                          <a:effectLst/>
                          <a:latin typeface="Calibri" panose="020F0502020204030204" pitchFamily="34" charset="0"/>
                        </a:rPr>
                        <a:t>Støtte både fra kretsen og NBF, begge ga kr 1500 for </a:t>
                      </a:r>
                      <a:r>
                        <a:rPr lang="nb-NO" sz="1100" b="0" i="0" u="none" strike="noStrike" dirty="0" err="1">
                          <a:solidFill>
                            <a:srgbClr val="000000"/>
                          </a:solidFill>
                          <a:effectLst/>
                          <a:latin typeface="Calibri" panose="020F0502020204030204" pitchFamily="34" charset="0"/>
                        </a:rPr>
                        <a:t>arrangent</a:t>
                      </a:r>
                      <a:r>
                        <a:rPr lang="nb-NO" sz="1100" b="0" i="0" u="none" strike="noStrike" dirty="0">
                          <a:solidFill>
                            <a:srgbClr val="000000"/>
                          </a:solidFill>
                          <a:effectLst/>
                          <a:latin typeface="Calibri" panose="020F0502020204030204" pitchFamily="34" charset="0"/>
                        </a:rPr>
                        <a:t> med stand i </a:t>
                      </a:r>
                      <a:r>
                        <a:rPr lang="nb-NO" sz="1100" b="0" i="0" u="none" strike="noStrike" dirty="0" err="1">
                          <a:solidFill>
                            <a:srgbClr val="000000"/>
                          </a:solidFill>
                          <a:effectLst/>
                          <a:latin typeface="Calibri" panose="020F0502020204030204" pitchFamily="34" charset="0"/>
                        </a:rPr>
                        <a:t>Askimhallen</a:t>
                      </a:r>
                      <a:r>
                        <a:rPr lang="nb-NO" sz="1100" b="0" i="0" u="none" strike="noStrike" dirty="0">
                          <a:solidFill>
                            <a:srgbClr val="000000"/>
                          </a:solidFill>
                          <a:effectLst/>
                          <a:latin typeface="Calibri" panose="020F0502020204030204" pitchFamily="34" charset="0"/>
                        </a:rPr>
                        <a:t> 16.september, Bridgens dag. Dette var ikke med i budsjett og styrket overskuddet.</a:t>
                      </a:r>
                    </a:p>
                  </a:txBody>
                  <a:tcPr marL="41340" marR="1969" marT="19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74851881"/>
                  </a:ext>
                </a:extLst>
              </a:tr>
              <a:tr h="355944">
                <a:tc>
                  <a:txBody>
                    <a:bodyPr/>
                    <a:lstStyle/>
                    <a:p>
                      <a:pPr algn="ctr" fontAlgn="ctr"/>
                      <a:r>
                        <a:rPr lang="nb-NO" sz="1100" b="1" i="0" u="none" strike="noStrike">
                          <a:solidFill>
                            <a:srgbClr val="000000"/>
                          </a:solidFill>
                          <a:effectLst/>
                          <a:latin typeface="Calibri" panose="020F0502020204030204" pitchFamily="34" charset="0"/>
                        </a:rPr>
                        <a:t>10</a:t>
                      </a:r>
                    </a:p>
                  </a:txBody>
                  <a:tcPr marL="1969" marR="1969" marT="19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nb-NO" sz="1100" b="0" i="0" u="none" strike="noStrike" dirty="0">
                          <a:solidFill>
                            <a:srgbClr val="000000"/>
                          </a:solidFill>
                          <a:effectLst/>
                          <a:latin typeface="Calibri" panose="020F0502020204030204" pitchFamily="34" charset="0"/>
                        </a:rPr>
                        <a:t>Serviceavgift på klubbkvelder er kr 17 per spiller som er medlem i NBF. For spillere som ikke har betalt medlemsavgift til NBF må klubben betale 50 kr ekstra per spiller.</a:t>
                      </a:r>
                    </a:p>
                  </a:txBody>
                  <a:tcPr marL="41340" marR="1969" marT="19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919527463"/>
                  </a:ext>
                </a:extLst>
              </a:tr>
              <a:tr h="291890">
                <a:tc>
                  <a:txBody>
                    <a:bodyPr/>
                    <a:lstStyle/>
                    <a:p>
                      <a:pPr algn="ctr" fontAlgn="ctr"/>
                      <a:r>
                        <a:rPr lang="nb-NO" sz="1100" b="1" i="0" u="none" strike="noStrike">
                          <a:solidFill>
                            <a:srgbClr val="000000"/>
                          </a:solidFill>
                          <a:effectLst/>
                          <a:latin typeface="Calibri" panose="020F0502020204030204" pitchFamily="34" charset="0"/>
                        </a:rPr>
                        <a:t>11</a:t>
                      </a:r>
                    </a:p>
                  </a:txBody>
                  <a:tcPr marL="1969" marR="1969" marT="19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nb-NO" sz="1100" b="0" i="0" u="none" strike="noStrike" dirty="0">
                          <a:solidFill>
                            <a:srgbClr val="000000"/>
                          </a:solidFill>
                          <a:effectLst/>
                          <a:latin typeface="Calibri" panose="020F0502020204030204" pitchFamily="34" charset="0"/>
                        </a:rPr>
                        <a:t>Karoline lagt kort ut juni. Når Karoline ga seg steppet vår gamle </a:t>
                      </a:r>
                      <a:r>
                        <a:rPr lang="nb-NO" sz="1100" b="0" i="0" u="none" strike="noStrike" dirty="0" err="1">
                          <a:solidFill>
                            <a:srgbClr val="000000"/>
                          </a:solidFill>
                          <a:effectLst/>
                          <a:latin typeface="Calibri" panose="020F0502020204030204" pitchFamily="34" charset="0"/>
                        </a:rPr>
                        <a:t>kortlegger</a:t>
                      </a:r>
                      <a:r>
                        <a:rPr lang="nb-NO" sz="1100" b="0" i="0" u="none" strike="noStrike" dirty="0">
                          <a:solidFill>
                            <a:srgbClr val="000000"/>
                          </a:solidFill>
                          <a:effectLst/>
                          <a:latin typeface="Calibri" panose="020F0502020204030204" pitchFamily="34" charset="0"/>
                        </a:rPr>
                        <a:t> Henrik inn igjen! </a:t>
                      </a:r>
                      <a:r>
                        <a:rPr lang="nb-NO" sz="1100" b="0" i="0" u="none" strike="noStrike" dirty="0" err="1">
                          <a:solidFill>
                            <a:srgbClr val="000000"/>
                          </a:solidFill>
                          <a:effectLst/>
                          <a:latin typeface="Calibri" panose="020F0502020204030204" pitchFamily="34" charset="0"/>
                        </a:rPr>
                        <a:t>Kortlegger</a:t>
                      </a:r>
                      <a:r>
                        <a:rPr lang="nb-NO" sz="1100" b="0" i="0" u="none" strike="noStrike" dirty="0">
                          <a:solidFill>
                            <a:srgbClr val="000000"/>
                          </a:solidFill>
                          <a:effectLst/>
                          <a:latin typeface="Calibri" panose="020F0502020204030204" pitchFamily="34" charset="0"/>
                        </a:rPr>
                        <a:t> får 3 kr per mappe men dog minimum kr 200 per serie.</a:t>
                      </a:r>
                    </a:p>
                  </a:txBody>
                  <a:tcPr marL="41340" marR="1969" marT="19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66916155"/>
                  </a:ext>
                </a:extLst>
              </a:tr>
              <a:tr h="291890">
                <a:tc>
                  <a:txBody>
                    <a:bodyPr/>
                    <a:lstStyle/>
                    <a:p>
                      <a:pPr algn="ctr" fontAlgn="ctr"/>
                      <a:r>
                        <a:rPr lang="nb-NO" sz="1100" b="1" i="0" u="none" strike="noStrike">
                          <a:solidFill>
                            <a:srgbClr val="000000"/>
                          </a:solidFill>
                          <a:effectLst/>
                          <a:latin typeface="Calibri" panose="020F0502020204030204" pitchFamily="34" charset="0"/>
                        </a:rPr>
                        <a:t>12</a:t>
                      </a:r>
                    </a:p>
                  </a:txBody>
                  <a:tcPr marL="1969" marR="1969" marT="19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nb-NO" sz="1100" b="0" i="0" u="none" strike="noStrike" dirty="0">
                          <a:solidFill>
                            <a:srgbClr val="000000"/>
                          </a:solidFill>
                          <a:effectLst/>
                          <a:latin typeface="Calibri" panose="020F0502020204030204" pitchFamily="34" charset="0"/>
                        </a:rPr>
                        <a:t>Noe av serveringsutgifter fremkommer ikke av regnskap da varer tas direkte fra kantina vår.</a:t>
                      </a:r>
                    </a:p>
                  </a:txBody>
                  <a:tcPr marL="41340" marR="1969" marT="19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106202036"/>
                  </a:ext>
                </a:extLst>
              </a:tr>
              <a:tr h="321886">
                <a:tc>
                  <a:txBody>
                    <a:bodyPr/>
                    <a:lstStyle/>
                    <a:p>
                      <a:pPr algn="ctr" fontAlgn="ctr"/>
                      <a:r>
                        <a:rPr lang="nb-NO" sz="1100" b="1" i="0" u="none" strike="noStrike" dirty="0">
                          <a:solidFill>
                            <a:srgbClr val="000000"/>
                          </a:solidFill>
                          <a:effectLst/>
                          <a:latin typeface="Calibri" panose="020F0502020204030204" pitchFamily="34" charset="0"/>
                        </a:rPr>
                        <a:t>13</a:t>
                      </a:r>
                    </a:p>
                  </a:txBody>
                  <a:tcPr marL="1969" marR="1969" marT="19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nb-NO" sz="1100" b="0" i="0" u="none" strike="noStrike" dirty="0">
                          <a:solidFill>
                            <a:srgbClr val="000000"/>
                          </a:solidFill>
                          <a:effectLst/>
                          <a:latin typeface="Calibri" panose="020F0502020204030204" pitchFamily="34" charset="0"/>
                        </a:rPr>
                        <a:t>Premierer lavt med totalt 6 </a:t>
                      </a:r>
                      <a:r>
                        <a:rPr lang="nb-NO" sz="1100" b="0" i="0" u="none" strike="noStrike" dirty="0" err="1">
                          <a:solidFill>
                            <a:srgbClr val="000000"/>
                          </a:solidFill>
                          <a:effectLst/>
                          <a:latin typeface="Calibri" panose="020F0502020204030204" pitchFamily="34" charset="0"/>
                        </a:rPr>
                        <a:t>flaxlodd</a:t>
                      </a:r>
                      <a:r>
                        <a:rPr lang="nb-NO" sz="1100" b="0" i="0" u="none" strike="noStrike" dirty="0">
                          <a:solidFill>
                            <a:srgbClr val="000000"/>
                          </a:solidFill>
                          <a:effectLst/>
                          <a:latin typeface="Calibri" panose="020F0502020204030204" pitchFamily="34" charset="0"/>
                        </a:rPr>
                        <a:t> per kveld. Ekstra premiering klubbmesterskap og julebord.</a:t>
                      </a:r>
                    </a:p>
                  </a:txBody>
                  <a:tcPr marL="41340" marR="1969" marT="19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92524314"/>
                  </a:ext>
                </a:extLst>
              </a:tr>
              <a:tr h="437835">
                <a:tc>
                  <a:txBody>
                    <a:bodyPr/>
                    <a:lstStyle/>
                    <a:p>
                      <a:pPr algn="ctr" fontAlgn="ctr"/>
                      <a:r>
                        <a:rPr lang="nb-NO" sz="1100" b="1" i="0" u="none" strike="noStrike">
                          <a:solidFill>
                            <a:srgbClr val="000000"/>
                          </a:solidFill>
                          <a:effectLst/>
                          <a:latin typeface="Calibri" panose="020F0502020204030204" pitchFamily="34" charset="0"/>
                        </a:rPr>
                        <a:t>14</a:t>
                      </a:r>
                    </a:p>
                  </a:txBody>
                  <a:tcPr marL="1969" marR="1969" marT="19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nb-NO" sz="1100" b="0" i="0" u="none" strike="noStrike" dirty="0">
                          <a:solidFill>
                            <a:srgbClr val="000000"/>
                          </a:solidFill>
                          <a:effectLst/>
                          <a:latin typeface="Calibri" panose="020F0502020204030204" pitchFamily="34" charset="0"/>
                        </a:rPr>
                        <a:t>Nytt er at klubben har fått eget Vipps nummer fra 24. januar, 791159. Gebyr med handlekurv er 2,25 % på handlet beløp og totalt gebyr Vipps ble kr. 857,84 i 2023 og vanlig bankgebyr i Askim og Spydeberg Sparebank ble kr 78,10.</a:t>
                      </a:r>
                    </a:p>
                  </a:txBody>
                  <a:tcPr marL="41340" marR="1969" marT="19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387541840"/>
                  </a:ext>
                </a:extLst>
              </a:tr>
              <a:tr h="291890">
                <a:tc>
                  <a:txBody>
                    <a:bodyPr/>
                    <a:lstStyle/>
                    <a:p>
                      <a:pPr algn="ctr" fontAlgn="ctr"/>
                      <a:r>
                        <a:rPr lang="nb-NO" sz="1100" b="1" i="0" u="none" strike="noStrike">
                          <a:solidFill>
                            <a:srgbClr val="000000"/>
                          </a:solidFill>
                          <a:effectLst/>
                          <a:latin typeface="Calibri" panose="020F0502020204030204" pitchFamily="34" charset="0"/>
                        </a:rPr>
                        <a:t>15</a:t>
                      </a:r>
                    </a:p>
                  </a:txBody>
                  <a:tcPr marL="1969" marR="1969" marT="19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nb-NO" sz="1100" b="0" i="0" u="none" strike="noStrike" dirty="0">
                          <a:solidFill>
                            <a:srgbClr val="000000"/>
                          </a:solidFill>
                          <a:effectLst/>
                          <a:latin typeface="Calibri" panose="020F0502020204030204" pitchFamily="34" charset="0"/>
                        </a:rPr>
                        <a:t>Det er handlet inn Roll-up, nøkler Gilje og innmat meldebokser (samt nye spillkort som føres i 2024.)</a:t>
                      </a:r>
                    </a:p>
                  </a:txBody>
                  <a:tcPr marL="41340" marR="1969" marT="19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9530792"/>
                  </a:ext>
                </a:extLst>
              </a:tr>
              <a:tr h="583780">
                <a:tc>
                  <a:txBody>
                    <a:bodyPr/>
                    <a:lstStyle/>
                    <a:p>
                      <a:pPr algn="ctr" fontAlgn="ctr"/>
                      <a:r>
                        <a:rPr lang="nb-NO" sz="1100" b="1" i="0" u="none" strike="noStrike">
                          <a:solidFill>
                            <a:srgbClr val="000000"/>
                          </a:solidFill>
                          <a:effectLst/>
                          <a:latin typeface="Calibri" panose="020F0502020204030204" pitchFamily="34" charset="0"/>
                        </a:rPr>
                        <a:t>16</a:t>
                      </a:r>
                    </a:p>
                  </a:txBody>
                  <a:tcPr marL="1969" marR="1969" marT="19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nb-NO" sz="1100" b="0" i="0" u="none" strike="noStrike" dirty="0">
                          <a:solidFill>
                            <a:srgbClr val="000000"/>
                          </a:solidFill>
                          <a:effectLst/>
                          <a:latin typeface="Calibri" panose="020F0502020204030204" pitchFamily="34" charset="0"/>
                        </a:rPr>
                        <a:t>Avsatte midler til julebord ble lavere enn budsjettert og er hovedårsaken til at regnskap er vesentlig bedre enn budsjettert. Overskudd i 2023 ble kr 13 305. Overskudd også hjulpet av støtte fra både Østfold og Follo Bridgekrets og NBF til Bridgens dag. Det er kjøpt inn nye spillkort til kr 1600 men denne regning blir først ført i januar 2024.</a:t>
                      </a:r>
                    </a:p>
                  </a:txBody>
                  <a:tcPr marL="41340" marR="1969" marT="19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151732414"/>
                  </a:ext>
                </a:extLst>
              </a:tr>
              <a:tr h="161730">
                <a:tc>
                  <a:txBody>
                    <a:bodyPr/>
                    <a:lstStyle/>
                    <a:p>
                      <a:pPr algn="ctr" fontAlgn="ctr"/>
                      <a:r>
                        <a:rPr lang="nb-NO" sz="1100" b="1" i="0" u="none" strike="noStrike">
                          <a:solidFill>
                            <a:srgbClr val="000000"/>
                          </a:solidFill>
                          <a:effectLst/>
                          <a:latin typeface="Calibri" panose="020F0502020204030204" pitchFamily="34" charset="0"/>
                        </a:rPr>
                        <a:t>17</a:t>
                      </a:r>
                    </a:p>
                  </a:txBody>
                  <a:tcPr marL="1969" marR="1969" marT="19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nb-NO" sz="1100" b="0" i="0" u="none" strike="noStrike" dirty="0">
                          <a:solidFill>
                            <a:srgbClr val="000000"/>
                          </a:solidFill>
                          <a:effectLst/>
                          <a:latin typeface="Calibri" panose="020F0502020204030204" pitchFamily="34" charset="0"/>
                        </a:rPr>
                        <a:t>Askim BK har i alle år hatt gratis styre da det ikke betales noen form for honorarer.</a:t>
                      </a:r>
                    </a:p>
                  </a:txBody>
                  <a:tcPr marL="41340" marR="1969" marT="19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80519546"/>
                  </a:ext>
                </a:extLst>
              </a:tr>
              <a:tr h="437835">
                <a:tc>
                  <a:txBody>
                    <a:bodyPr/>
                    <a:lstStyle/>
                    <a:p>
                      <a:pPr algn="ctr" fontAlgn="ctr"/>
                      <a:r>
                        <a:rPr lang="nb-NO" sz="1100" b="1" i="0" u="none" strike="noStrike">
                          <a:solidFill>
                            <a:srgbClr val="000000"/>
                          </a:solidFill>
                          <a:effectLst/>
                          <a:latin typeface="Calibri" panose="020F0502020204030204" pitchFamily="34" charset="0"/>
                        </a:rPr>
                        <a:t>18</a:t>
                      </a:r>
                    </a:p>
                  </a:txBody>
                  <a:tcPr marL="1969" marR="1969" marT="19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nb-NO" sz="1100" b="0" i="0" u="none" strike="noStrike" dirty="0">
                          <a:solidFill>
                            <a:srgbClr val="000000"/>
                          </a:solidFill>
                          <a:effectLst/>
                          <a:latin typeface="Calibri" panose="020F0502020204030204" pitchFamily="34" charset="0"/>
                        </a:rPr>
                        <a:t>Kjøpte aksjer for 100 000 i Eika fond, profil balansert, den 3.4.2007. Fond har stått urørt siden og verdien  31.12.23 er kr 238  104. Det vil si at fondet har økt med kr 20 683 i 2023, </a:t>
                      </a:r>
                      <a:r>
                        <a:rPr lang="nb-NO" sz="1100" b="0" i="0" u="none" strike="noStrike" dirty="0" err="1">
                          <a:solidFill>
                            <a:srgbClr val="000000"/>
                          </a:solidFill>
                          <a:effectLst/>
                          <a:latin typeface="Calibri" panose="020F0502020204030204" pitchFamily="34" charset="0"/>
                        </a:rPr>
                        <a:t>dvs</a:t>
                      </a:r>
                      <a:r>
                        <a:rPr lang="nb-NO" sz="1100" b="0" i="0" u="none" strike="noStrike" dirty="0">
                          <a:solidFill>
                            <a:srgbClr val="000000"/>
                          </a:solidFill>
                          <a:effectLst/>
                          <a:latin typeface="Calibri" panose="020F0502020204030204" pitchFamily="34" charset="0"/>
                        </a:rPr>
                        <a:t> 9,51 % økning siste året.</a:t>
                      </a:r>
                    </a:p>
                  </a:txBody>
                  <a:tcPr marL="41340" marR="1969" marT="19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103927884"/>
                  </a:ext>
                </a:extLst>
              </a:tr>
            </a:tbl>
          </a:graphicData>
        </a:graphic>
      </p:graphicFrame>
    </p:spTree>
    <p:extLst>
      <p:ext uri="{BB962C8B-B14F-4D97-AF65-F5344CB8AC3E}">
        <p14:creationId xmlns:p14="http://schemas.microsoft.com/office/powerpoint/2010/main" val="1428990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DC7E5705-FA3F-50F2-CBF0-B65065279538}"/>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100" kern="1200">
                <a:solidFill>
                  <a:srgbClr val="FFFFFF"/>
                </a:solidFill>
                <a:latin typeface="+mj-lt"/>
                <a:ea typeface="+mj-ea"/>
                <a:cs typeface="+mj-cs"/>
              </a:rPr>
              <a:t>Sak 8. Styrets budsjettforslag for 2024, inntekter</a:t>
            </a:r>
          </a:p>
        </p:txBody>
      </p:sp>
      <p:graphicFrame>
        <p:nvGraphicFramePr>
          <p:cNvPr id="5" name="Objekt 4">
            <a:extLst>
              <a:ext uri="{FF2B5EF4-FFF2-40B4-BE49-F238E27FC236}">
                <a16:creationId xmlns:a16="http://schemas.microsoft.com/office/drawing/2014/main" id="{1C112BD1-ABA6-8B51-6B99-0A416CE3E6A7}"/>
              </a:ext>
            </a:extLst>
          </p:cNvPr>
          <p:cNvGraphicFramePr>
            <a:graphicFrameLocks noChangeAspect="1"/>
          </p:cNvGraphicFramePr>
          <p:nvPr>
            <p:extLst>
              <p:ext uri="{D42A27DB-BD31-4B8C-83A1-F6EECF244321}">
                <p14:modId xmlns:p14="http://schemas.microsoft.com/office/powerpoint/2010/main" val="2356027470"/>
              </p:ext>
            </p:extLst>
          </p:nvPr>
        </p:nvGraphicFramePr>
        <p:xfrm>
          <a:off x="4322668" y="685799"/>
          <a:ext cx="7410215" cy="5039832"/>
        </p:xfrm>
        <a:graphic>
          <a:graphicData uri="http://schemas.openxmlformats.org/presentationml/2006/ole">
            <mc:AlternateContent xmlns:mc="http://schemas.openxmlformats.org/markup-compatibility/2006">
              <mc:Choice xmlns:v="urn:schemas-microsoft-com:vml" Requires="v">
                <p:oleObj name="Worksheet" r:id="rId2" imgW="6372036" imgH="4333875" progId="Excel.Sheet.12">
                  <p:embed/>
                </p:oleObj>
              </mc:Choice>
              <mc:Fallback>
                <p:oleObj name="Worksheet" r:id="rId2" imgW="6372036" imgH="4333875" progId="Excel.Sheet.12">
                  <p:embed/>
                  <p:pic>
                    <p:nvPicPr>
                      <p:cNvPr id="5" name="Objekt 4">
                        <a:extLst>
                          <a:ext uri="{FF2B5EF4-FFF2-40B4-BE49-F238E27FC236}">
                            <a16:creationId xmlns:a16="http://schemas.microsoft.com/office/drawing/2014/main" id="{1C112BD1-ABA6-8B51-6B99-0A416CE3E6A7}"/>
                          </a:ext>
                        </a:extLst>
                      </p:cNvPr>
                      <p:cNvPicPr/>
                      <p:nvPr/>
                    </p:nvPicPr>
                    <p:blipFill>
                      <a:blip r:embed="rId3"/>
                      <a:stretch>
                        <a:fillRect/>
                      </a:stretch>
                    </p:blipFill>
                    <p:spPr>
                      <a:xfrm>
                        <a:off x="4322668" y="685799"/>
                        <a:ext cx="7410215" cy="5039832"/>
                      </a:xfrm>
                      <a:prstGeom prst="rect">
                        <a:avLst/>
                      </a:prstGeom>
                    </p:spPr>
                  </p:pic>
                </p:oleObj>
              </mc:Fallback>
            </mc:AlternateContent>
          </a:graphicData>
        </a:graphic>
      </p:graphicFrame>
    </p:spTree>
    <p:extLst>
      <p:ext uri="{BB962C8B-B14F-4D97-AF65-F5344CB8AC3E}">
        <p14:creationId xmlns:p14="http://schemas.microsoft.com/office/powerpoint/2010/main" val="3753841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DC7E5705-FA3F-50F2-CBF0-B65065279538}"/>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100" kern="1200" dirty="0">
                <a:solidFill>
                  <a:srgbClr val="FFFFFF"/>
                </a:solidFill>
                <a:latin typeface="+mj-lt"/>
                <a:ea typeface="+mj-ea"/>
                <a:cs typeface="+mj-cs"/>
              </a:rPr>
              <a:t>Sak 8. </a:t>
            </a:r>
            <a:r>
              <a:rPr lang="en-US" sz="3100" kern="1200" dirty="0" err="1">
                <a:solidFill>
                  <a:srgbClr val="FFFFFF"/>
                </a:solidFill>
                <a:latin typeface="+mj-lt"/>
                <a:ea typeface="+mj-ea"/>
                <a:cs typeface="+mj-cs"/>
              </a:rPr>
              <a:t>Styrets</a:t>
            </a:r>
            <a:r>
              <a:rPr lang="en-US" sz="3100" kern="1200" dirty="0">
                <a:solidFill>
                  <a:srgbClr val="FFFFFF"/>
                </a:solidFill>
                <a:latin typeface="+mj-lt"/>
                <a:ea typeface="+mj-ea"/>
                <a:cs typeface="+mj-cs"/>
              </a:rPr>
              <a:t> </a:t>
            </a:r>
            <a:r>
              <a:rPr lang="en-US" sz="3100" kern="1200" dirty="0" err="1">
                <a:solidFill>
                  <a:srgbClr val="FFFFFF"/>
                </a:solidFill>
                <a:latin typeface="+mj-lt"/>
                <a:ea typeface="+mj-ea"/>
                <a:cs typeface="+mj-cs"/>
              </a:rPr>
              <a:t>budsjettforslag</a:t>
            </a:r>
            <a:r>
              <a:rPr lang="en-US" sz="3100" kern="1200" dirty="0">
                <a:solidFill>
                  <a:srgbClr val="FFFFFF"/>
                </a:solidFill>
                <a:latin typeface="+mj-lt"/>
                <a:ea typeface="+mj-ea"/>
                <a:cs typeface="+mj-cs"/>
              </a:rPr>
              <a:t> for 2024, </a:t>
            </a:r>
            <a:r>
              <a:rPr lang="en-US" sz="3100" kern="1200" dirty="0" err="1">
                <a:solidFill>
                  <a:srgbClr val="FFFFFF"/>
                </a:solidFill>
                <a:latin typeface="+mj-lt"/>
                <a:ea typeface="+mj-ea"/>
                <a:cs typeface="+mj-cs"/>
              </a:rPr>
              <a:t>utgifter</a:t>
            </a:r>
            <a:r>
              <a:rPr lang="en-US" sz="3100" kern="1200" dirty="0">
                <a:solidFill>
                  <a:srgbClr val="FFFFFF"/>
                </a:solidFill>
                <a:latin typeface="+mj-lt"/>
                <a:ea typeface="+mj-ea"/>
                <a:cs typeface="+mj-cs"/>
              </a:rPr>
              <a:t> og </a:t>
            </a:r>
            <a:r>
              <a:rPr lang="en-US" sz="3100" kern="1200" dirty="0" err="1">
                <a:solidFill>
                  <a:srgbClr val="FFFFFF"/>
                </a:solidFill>
                <a:latin typeface="+mj-lt"/>
                <a:ea typeface="+mj-ea"/>
                <a:cs typeface="+mj-cs"/>
              </a:rPr>
              <a:t>resultat</a:t>
            </a:r>
            <a:endParaRPr lang="en-US" sz="3100" kern="1200" dirty="0">
              <a:solidFill>
                <a:srgbClr val="FFFFFF"/>
              </a:solidFill>
              <a:latin typeface="+mj-lt"/>
              <a:ea typeface="+mj-ea"/>
              <a:cs typeface="+mj-cs"/>
            </a:endParaRPr>
          </a:p>
        </p:txBody>
      </p:sp>
      <p:graphicFrame>
        <p:nvGraphicFramePr>
          <p:cNvPr id="3" name="Objekt 2">
            <a:extLst>
              <a:ext uri="{FF2B5EF4-FFF2-40B4-BE49-F238E27FC236}">
                <a16:creationId xmlns:a16="http://schemas.microsoft.com/office/drawing/2014/main" id="{BA3DFD14-E2B8-302F-0D4F-F63FD5117C46}"/>
              </a:ext>
            </a:extLst>
          </p:cNvPr>
          <p:cNvGraphicFramePr>
            <a:graphicFrameLocks noChangeAspect="1"/>
          </p:cNvGraphicFramePr>
          <p:nvPr>
            <p:extLst>
              <p:ext uri="{D42A27DB-BD31-4B8C-83A1-F6EECF244321}">
                <p14:modId xmlns:p14="http://schemas.microsoft.com/office/powerpoint/2010/main" val="207544049"/>
              </p:ext>
            </p:extLst>
          </p:nvPr>
        </p:nvGraphicFramePr>
        <p:xfrm>
          <a:off x="4292600" y="106363"/>
          <a:ext cx="7275513" cy="6591300"/>
        </p:xfrm>
        <a:graphic>
          <a:graphicData uri="http://schemas.openxmlformats.org/presentationml/2006/ole">
            <mc:AlternateContent xmlns:mc="http://schemas.openxmlformats.org/markup-compatibility/2006">
              <mc:Choice xmlns:v="urn:schemas-microsoft-com:vml" Requires="v">
                <p:oleObj name="Worksheet" r:id="rId2" imgW="6372036" imgH="5953125" progId="Excel.Sheet.12">
                  <p:embed/>
                </p:oleObj>
              </mc:Choice>
              <mc:Fallback>
                <p:oleObj name="Worksheet" r:id="rId2" imgW="6372036" imgH="5953125" progId="Excel.Sheet.12">
                  <p:embed/>
                  <p:pic>
                    <p:nvPicPr>
                      <p:cNvPr id="3" name="Objekt 2">
                        <a:extLst>
                          <a:ext uri="{FF2B5EF4-FFF2-40B4-BE49-F238E27FC236}">
                            <a16:creationId xmlns:a16="http://schemas.microsoft.com/office/drawing/2014/main" id="{BA3DFD14-E2B8-302F-0D4F-F63FD5117C46}"/>
                          </a:ext>
                        </a:extLst>
                      </p:cNvPr>
                      <p:cNvPicPr/>
                      <p:nvPr/>
                    </p:nvPicPr>
                    <p:blipFill>
                      <a:blip r:embed="rId3"/>
                      <a:stretch>
                        <a:fillRect/>
                      </a:stretch>
                    </p:blipFill>
                    <p:spPr>
                      <a:xfrm>
                        <a:off x="4292600" y="106363"/>
                        <a:ext cx="7275513" cy="6591300"/>
                      </a:xfrm>
                      <a:prstGeom prst="rect">
                        <a:avLst/>
                      </a:prstGeom>
                    </p:spPr>
                  </p:pic>
                </p:oleObj>
              </mc:Fallback>
            </mc:AlternateContent>
          </a:graphicData>
        </a:graphic>
      </p:graphicFrame>
    </p:spTree>
    <p:extLst>
      <p:ext uri="{BB962C8B-B14F-4D97-AF65-F5344CB8AC3E}">
        <p14:creationId xmlns:p14="http://schemas.microsoft.com/office/powerpoint/2010/main" val="256657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5A11B5CF-793C-E734-FDAC-CF07A6A9986E}"/>
              </a:ext>
            </a:extLst>
          </p:cNvPr>
          <p:cNvSpPr>
            <a:spLocks noGrp="1"/>
          </p:cNvSpPr>
          <p:nvPr>
            <p:ph type="title"/>
          </p:nvPr>
        </p:nvSpPr>
        <p:spPr>
          <a:xfrm>
            <a:off x="838200" y="365125"/>
            <a:ext cx="10515600" cy="1325563"/>
          </a:xfrm>
        </p:spPr>
        <p:txBody>
          <a:bodyPr>
            <a:normAutofit/>
          </a:bodyPr>
          <a:lstStyle/>
          <a:p>
            <a:r>
              <a:rPr lang="nb-NO" sz="4200"/>
              <a:t>Sak 9: Valgkomitens innstilling til 2024-årsmøte i Askim Bridgeklubb</a:t>
            </a:r>
          </a:p>
        </p:txBody>
      </p:sp>
      <p:sp>
        <p:nvSpPr>
          <p:cNvPr id="21"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ssholder for innhold 2">
            <a:extLst>
              <a:ext uri="{FF2B5EF4-FFF2-40B4-BE49-F238E27FC236}">
                <a16:creationId xmlns:a16="http://schemas.microsoft.com/office/drawing/2014/main" id="{D380F53D-2176-3AAE-DF74-AAF8D6426E0D}"/>
              </a:ext>
            </a:extLst>
          </p:cNvPr>
          <p:cNvSpPr>
            <a:spLocks noGrp="1"/>
          </p:cNvSpPr>
          <p:nvPr>
            <p:ph idx="1"/>
          </p:nvPr>
        </p:nvSpPr>
        <p:spPr>
          <a:xfrm>
            <a:off x="838200" y="1929384"/>
            <a:ext cx="10515600" cy="4251960"/>
          </a:xfrm>
        </p:spPr>
        <p:txBody>
          <a:bodyPr>
            <a:normAutofit/>
          </a:bodyPr>
          <a:lstStyle/>
          <a:p>
            <a:pPr marL="230400" indent="-514350" rtl="0" fontAlgn="base">
              <a:spcBef>
                <a:spcPts val="0"/>
              </a:spcBef>
              <a:spcAft>
                <a:spcPts val="0"/>
              </a:spcAft>
              <a:buFont typeface="+mj-lt"/>
              <a:buAutoNum type="arabicPeriod"/>
            </a:pPr>
            <a:endParaRPr lang="nb-NO" sz="2000" b="1" dirty="0">
              <a:latin typeface="Arial" panose="020B0604020202020204" pitchFamily="34" charset="0"/>
            </a:endParaRPr>
          </a:p>
          <a:p>
            <a:pPr marL="230400" indent="-360000" rtl="0" fontAlgn="base">
              <a:spcBef>
                <a:spcPts val="0"/>
              </a:spcBef>
              <a:spcAft>
                <a:spcPts val="0"/>
              </a:spcAft>
              <a:buFont typeface="+mj-lt"/>
              <a:buAutoNum type="arabicPeriod"/>
            </a:pPr>
            <a:r>
              <a:rPr lang="nb-NO" sz="2000" b="1" dirty="0">
                <a:latin typeface="Arial" panose="020B0604020202020204" pitchFamily="34" charset="0"/>
              </a:rPr>
              <a:t>Leder David Koht-Norbye </a:t>
            </a:r>
            <a:r>
              <a:rPr lang="nb-NO" sz="2000" b="1" i="0" u="none" strike="noStrike" dirty="0">
                <a:effectLst/>
                <a:latin typeface="Arial" panose="020B0604020202020204" pitchFamily="34" charset="0"/>
              </a:rPr>
              <a:t>		Gjenvalg for 2 år</a:t>
            </a:r>
          </a:p>
          <a:p>
            <a:pPr indent="-360000" rtl="0" fontAlgn="base">
              <a:spcBef>
                <a:spcPts val="0"/>
              </a:spcBef>
              <a:spcAft>
                <a:spcPts val="0"/>
              </a:spcAft>
              <a:buFont typeface="+mj-lt"/>
              <a:buAutoNum type="arabicPeriod"/>
            </a:pPr>
            <a:r>
              <a:rPr lang="nb-NO" sz="2000" b="1" i="0" u="none" strike="noStrike" dirty="0">
                <a:effectLst/>
                <a:latin typeface="Arial" panose="020B0604020202020204" pitchFamily="34" charset="0"/>
              </a:rPr>
              <a:t>Sekretær Tone Evenby 		Gjenvalg for 2 år</a:t>
            </a:r>
          </a:p>
          <a:p>
            <a:pPr indent="-360000" rtl="0" fontAlgn="base">
              <a:spcBef>
                <a:spcPts val="0"/>
              </a:spcBef>
              <a:spcAft>
                <a:spcPts val="0"/>
              </a:spcAft>
              <a:buFont typeface="+mj-lt"/>
              <a:buAutoNum type="arabicPeriod"/>
            </a:pPr>
            <a:r>
              <a:rPr lang="nb-NO" sz="2000" b="1" i="0" u="none" strike="noStrike" dirty="0">
                <a:effectLst/>
                <a:latin typeface="Arial" panose="020B0604020202020204" pitchFamily="34" charset="0"/>
              </a:rPr>
              <a:t>Kasserer Leif Johan Lundal 	Valgt for 1 år til</a:t>
            </a:r>
          </a:p>
          <a:p>
            <a:pPr indent="-360000" rtl="0" fontAlgn="base">
              <a:spcBef>
                <a:spcPts val="0"/>
              </a:spcBef>
              <a:spcAft>
                <a:spcPts val="0"/>
              </a:spcAft>
              <a:buFont typeface="+mj-lt"/>
              <a:buAutoNum type="arabicPeriod"/>
            </a:pPr>
            <a:r>
              <a:rPr lang="nb-NO" sz="2000" b="1" i="0" u="none" strike="noStrike" dirty="0">
                <a:effectLst/>
                <a:latin typeface="Arial" panose="020B0604020202020204" pitchFamily="34" charset="0"/>
              </a:rPr>
              <a:t>Styremedlem Ole Martin Trollsund	Gjenvalg for 2 år</a:t>
            </a:r>
          </a:p>
          <a:p>
            <a:pPr indent="-360000" rtl="0" fontAlgn="base">
              <a:spcBef>
                <a:spcPts val="0"/>
              </a:spcBef>
              <a:spcAft>
                <a:spcPts val="0"/>
              </a:spcAft>
              <a:buFont typeface="+mj-lt"/>
              <a:buAutoNum type="arabicPeriod"/>
            </a:pPr>
            <a:r>
              <a:rPr lang="nb-NO" sz="2000" b="1" i="0" u="none" strike="noStrike" dirty="0">
                <a:effectLst/>
                <a:latin typeface="Arial" panose="020B0604020202020204" pitchFamily="34" charset="0"/>
              </a:rPr>
              <a:t>Styremedlem Sverre Olesen 	Valgt for 1 år til</a:t>
            </a:r>
          </a:p>
          <a:p>
            <a:pPr indent="-360000" rtl="0" fontAlgn="base">
              <a:spcBef>
                <a:spcPts val="0"/>
              </a:spcBef>
              <a:spcAft>
                <a:spcPts val="0"/>
              </a:spcAft>
              <a:buFont typeface="+mj-lt"/>
              <a:buAutoNum type="arabicPeriod"/>
            </a:pPr>
            <a:r>
              <a:rPr lang="nb-NO" sz="2000" b="1" i="0" u="none" strike="noStrike" dirty="0">
                <a:effectLst/>
                <a:latin typeface="Arial" panose="020B0604020202020204" pitchFamily="34" charset="0"/>
              </a:rPr>
              <a:t>Vara til styret Jette Livgård 	Gjenvalg for 1 år</a:t>
            </a:r>
          </a:p>
          <a:p>
            <a:pPr indent="-360000" rtl="0" fontAlgn="base">
              <a:spcBef>
                <a:spcPts val="0"/>
              </a:spcBef>
              <a:spcAft>
                <a:spcPts val="0"/>
              </a:spcAft>
              <a:buFont typeface="+mj-lt"/>
              <a:buAutoNum type="arabicPeriod"/>
            </a:pPr>
            <a:r>
              <a:rPr lang="nb-NO" sz="2000" b="1" i="0" u="none" strike="noStrike" dirty="0">
                <a:effectLst/>
                <a:latin typeface="Arial" panose="020B0604020202020204" pitchFamily="34" charset="0"/>
              </a:rPr>
              <a:t>Turneringsleder Jette Livgård 	Gjenvalg for 1 år</a:t>
            </a:r>
          </a:p>
          <a:p>
            <a:pPr indent="-360000" rtl="0" fontAlgn="base">
              <a:spcBef>
                <a:spcPts val="0"/>
              </a:spcBef>
              <a:spcAft>
                <a:spcPts val="0"/>
              </a:spcAft>
              <a:buFont typeface="+mj-lt"/>
              <a:buAutoNum type="arabicPeriod"/>
            </a:pPr>
            <a:r>
              <a:rPr lang="nb-NO" sz="2000" b="1" i="0" u="none" strike="noStrike" dirty="0">
                <a:effectLst/>
                <a:latin typeface="Arial" panose="020B0604020202020204" pitchFamily="34" charset="0"/>
              </a:rPr>
              <a:t>Ruteransvarlig Sverre Olesen 	Ny, velges for 2 år</a:t>
            </a:r>
          </a:p>
          <a:p>
            <a:pPr indent="-360000" rtl="0" fontAlgn="base">
              <a:spcBef>
                <a:spcPts val="0"/>
              </a:spcBef>
              <a:spcAft>
                <a:spcPts val="0"/>
              </a:spcAft>
              <a:buFont typeface="+mj-lt"/>
              <a:buAutoNum type="arabicPeriod"/>
            </a:pPr>
            <a:r>
              <a:rPr lang="nb-NO" sz="2000" b="1" i="0" u="none" strike="noStrike" dirty="0">
                <a:effectLst/>
                <a:latin typeface="Arial" panose="020B0604020202020204" pitchFamily="34" charset="0"/>
              </a:rPr>
              <a:t>Revisor Thor Simonsen 		Ny, velges for 1 år</a:t>
            </a:r>
          </a:p>
          <a:p>
            <a:pPr indent="-360000" rtl="0" fontAlgn="base">
              <a:spcBef>
                <a:spcPts val="0"/>
              </a:spcBef>
              <a:spcAft>
                <a:spcPts val="0"/>
              </a:spcAft>
              <a:buFont typeface="+mj-lt"/>
              <a:buAutoNum type="arabicPeriod"/>
            </a:pPr>
            <a:r>
              <a:rPr lang="nb-NO" sz="2000" b="1" i="0" u="none" strike="noStrike" dirty="0">
                <a:effectLst/>
                <a:latin typeface="Arial" panose="020B0604020202020204" pitchFamily="34" charset="0"/>
              </a:rPr>
              <a:t>Valgkomite</a:t>
            </a:r>
          </a:p>
          <a:p>
            <a:pPr marL="742950" lvl="1" indent="-360000" rtl="0" fontAlgn="base">
              <a:spcBef>
                <a:spcPts val="0"/>
              </a:spcBef>
              <a:spcAft>
                <a:spcPts val="0"/>
              </a:spcAft>
              <a:buFont typeface="+mj-lt"/>
              <a:buAutoNum type="alphaLcParenR"/>
            </a:pPr>
            <a:r>
              <a:rPr lang="nb-NO" sz="2000" b="1" i="0" u="none" strike="noStrike" dirty="0">
                <a:effectLst/>
                <a:latin typeface="Arial" panose="020B0604020202020204" pitchFamily="34" charset="0"/>
              </a:rPr>
              <a:t>Hans Holme 		Gjenvalg for 1 år</a:t>
            </a:r>
          </a:p>
          <a:p>
            <a:pPr marL="742950" lvl="1" indent="-360000" rtl="0" fontAlgn="base">
              <a:spcBef>
                <a:spcPts val="0"/>
              </a:spcBef>
              <a:spcAft>
                <a:spcPts val="0"/>
              </a:spcAft>
              <a:buFont typeface="+mj-lt"/>
              <a:buAutoNum type="alphaLcParenR"/>
            </a:pPr>
            <a:r>
              <a:rPr lang="nb-NO" sz="2000" b="1" i="0" u="none" strike="noStrike" dirty="0">
                <a:effectLst/>
                <a:latin typeface="Arial" panose="020B0604020202020204" pitchFamily="34" charset="0"/>
              </a:rPr>
              <a:t>Thor Simonsen 		Valgt for 1 år til</a:t>
            </a:r>
          </a:p>
          <a:p>
            <a:pPr indent="-360000" rtl="0" fontAlgn="base">
              <a:spcBef>
                <a:spcPts val="0"/>
              </a:spcBef>
              <a:spcAft>
                <a:spcPts val="0"/>
              </a:spcAft>
              <a:buFont typeface="+mj-lt"/>
              <a:buAutoNum type="arabicPeriod"/>
            </a:pPr>
            <a:r>
              <a:rPr lang="nb-NO" sz="2000" b="1" i="0" u="none" strike="noStrike" dirty="0">
                <a:effectLst/>
                <a:latin typeface="Arial" panose="020B0604020202020204" pitchFamily="34" charset="0"/>
              </a:rPr>
              <a:t>Junioransvarlig overlates til årsmøtet å velge.</a:t>
            </a:r>
          </a:p>
          <a:p>
            <a:pPr marL="0" indent="0">
              <a:buNone/>
            </a:pPr>
            <a:endParaRPr lang="nb-NO" sz="2000" b="1" dirty="0"/>
          </a:p>
        </p:txBody>
      </p:sp>
    </p:spTree>
    <p:extLst>
      <p:ext uri="{BB962C8B-B14F-4D97-AF65-F5344CB8AC3E}">
        <p14:creationId xmlns:p14="http://schemas.microsoft.com/office/powerpoint/2010/main" val="335892767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1359</TotalTime>
  <Words>1264</Words>
  <Application>Microsoft Office PowerPoint</Application>
  <PresentationFormat>Widescreen</PresentationFormat>
  <Paragraphs>218</Paragraphs>
  <Slides>11</Slides>
  <Notes>0</Notes>
  <HiddenSlides>0</HiddenSlides>
  <MMClips>0</MMClips>
  <ScaleCrop>false</ScaleCrop>
  <HeadingPairs>
    <vt:vector size="8" baseType="variant">
      <vt:variant>
        <vt:lpstr>Brukte skrifter</vt:lpstr>
      </vt:variant>
      <vt:variant>
        <vt:i4>3</vt:i4>
      </vt:variant>
      <vt:variant>
        <vt:lpstr>Tema</vt:lpstr>
      </vt:variant>
      <vt:variant>
        <vt:i4>1</vt:i4>
      </vt:variant>
      <vt:variant>
        <vt:lpstr>Innebygde OLE-servere</vt:lpstr>
      </vt:variant>
      <vt:variant>
        <vt:i4>1</vt:i4>
      </vt:variant>
      <vt:variant>
        <vt:lpstr>Lysbildetitler</vt:lpstr>
      </vt:variant>
      <vt:variant>
        <vt:i4>11</vt:i4>
      </vt:variant>
    </vt:vector>
  </HeadingPairs>
  <TitlesOfParts>
    <vt:vector size="16" baseType="lpstr">
      <vt:lpstr>Arial</vt:lpstr>
      <vt:lpstr>Calibri</vt:lpstr>
      <vt:lpstr>Calibri Light</vt:lpstr>
      <vt:lpstr>Office-tema</vt:lpstr>
      <vt:lpstr>Worksheet</vt:lpstr>
      <vt:lpstr>Årsmøte i Askim BK den 13.2.24 kl. 18.00 på Gilje  Forslagsfrist for saker til årsmøtebehandling må sendes styret innen 5. februar. </vt:lpstr>
      <vt:lpstr>Dagsorden for årsmøte 2024 </vt:lpstr>
      <vt:lpstr>Sak 6 Regnskap 2023, inntekter</vt:lpstr>
      <vt:lpstr>Sak 6 Regnskap 2023, utgifter og resultat</vt:lpstr>
      <vt:lpstr>Sak 6 Regnskap 2023, balanse</vt:lpstr>
      <vt:lpstr>Sak 6 Noter til regn-skap 2023</vt:lpstr>
      <vt:lpstr>Sak 8. Styrets budsjettforslag for 2024, inntekter</vt:lpstr>
      <vt:lpstr>Sak 8. Styrets budsjettforslag for 2024, utgifter og resultat</vt:lpstr>
      <vt:lpstr>Sak 9: Valgkomitens innstilling til 2024-årsmøte i Askim Bridgeklubb</vt:lpstr>
      <vt:lpstr>Årsmøte heves!</vt:lpstr>
      <vt:lpstr>Forslag terminliste hele 2024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Styrebehandling av regnskap 2023 før revisorbehandling</dc:title>
  <dc:creator>Leif Johan Lundal</dc:creator>
  <cp:lastModifiedBy>Leif Johan Lundal</cp:lastModifiedBy>
  <cp:revision>4</cp:revision>
  <dcterms:created xsi:type="dcterms:W3CDTF">2023-12-30T22:46:31Z</dcterms:created>
  <dcterms:modified xsi:type="dcterms:W3CDTF">2024-01-14T12:22:27Z</dcterms:modified>
</cp:coreProperties>
</file>