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6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74" r:id="rId7"/>
    <p:sldId id="280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5" r:id="rId17"/>
    <p:sldId id="276" r:id="rId18"/>
    <p:sldId id="277" r:id="rId19"/>
    <p:sldId id="278" r:id="rId20"/>
    <p:sldId id="279" r:id="rId21"/>
    <p:sldId id="273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Forfatte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8"/>
  </p:normalViewPr>
  <p:slideViewPr>
    <p:cSldViewPr snapToGrid="0">
      <p:cViewPr varScale="1">
        <p:scale>
          <a:sx n="51" d="100"/>
          <a:sy n="51" d="100"/>
        </p:scale>
        <p:origin x="12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B129C17-9205-4554-BF5C-070656C216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0B41E939-D5BE-4B7F-BCD2-05DCC4E5E8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5BAF07-CEC3-4C36-99CF-965DB58FD5EB}" type="datetime1">
              <a:rPr lang="nb-NO" smtClean="0"/>
              <a:t>09.11.2025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61800B1-1D76-46D4-ADAF-FD5EA7AFBE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CBFA674-DC58-422B-8963-09FD1B05ED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A42FE58-2C2A-433E-A3EF-B39ACF9731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565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DE11F-38BE-4EEC-ABC5-E7B89687968B}" type="datetime1">
              <a:rPr lang="nb-NO" smtClean="0"/>
              <a:pPr/>
              <a:t>09.11.2025</a:t>
            </a:fld>
            <a:endParaRPr lang="nb-NO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 noProof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nb-NO" noProof="0" smtClean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772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493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964C10-8596-FDC5-A93B-C83562A0A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70DC919-BEEF-8A57-1CFA-8CD7E2E4BA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0B937AA-3253-4B01-C2C5-6E9CDEE7D9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7C5C7AA-3E23-7B30-FF0E-75BE66091D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8572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0378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4747201D-B6B3-DF63-64C6-9539B239BF93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305890C2-90B5-C8E5-361C-8BD7352ECDCA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0" name="Frihåndsform 10">
            <a:extLst>
              <a:ext uri="{FF2B5EF4-FFF2-40B4-BE49-F238E27FC236}">
                <a16:creationId xmlns:a16="http://schemas.microsoft.com/office/drawing/2014/main" id="{61E6DB64-AB40-01B4-69C2-2322C60B3907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11" name="Frihåndsform 8">
            <a:extLst>
              <a:ext uri="{FF2B5EF4-FFF2-40B4-BE49-F238E27FC236}">
                <a16:creationId xmlns:a16="http://schemas.microsoft.com/office/drawing/2014/main" id="{50BA00FF-F595-5681-DB63-1CA827BB894A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8583748D-82FA-1DC2-F0C8-3CD534F7EE87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3" name="Frihåndsform 14">
              <a:extLst>
                <a:ext uri="{FF2B5EF4-FFF2-40B4-BE49-F238E27FC236}">
                  <a16:creationId xmlns:a16="http://schemas.microsoft.com/office/drawing/2014/main" id="{705D8290-FABB-5F89-2F8D-6946E20F58AA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  <p:sp>
          <p:nvSpPr>
            <p:cNvPr id="14" name="Frihåndsform 15">
              <a:extLst>
                <a:ext uri="{FF2B5EF4-FFF2-40B4-BE49-F238E27FC236}">
                  <a16:creationId xmlns:a16="http://schemas.microsoft.com/office/drawing/2014/main" id="{8A8A687F-A736-92E6-07BA-5E12164F80C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/>
            </a:p>
          </p:txBody>
        </p:sp>
      </p:grpSp>
      <p:sp>
        <p:nvSpPr>
          <p:cNvPr id="15" name="Frihåndsform 21">
            <a:extLst>
              <a:ext uri="{FF2B5EF4-FFF2-40B4-BE49-F238E27FC236}">
                <a16:creationId xmlns:a16="http://schemas.microsoft.com/office/drawing/2014/main" id="{BB7706C1-9F0F-945C-8905-C5D87B8D40A4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16" name="Frihåndsform 27">
            <a:extLst>
              <a:ext uri="{FF2B5EF4-FFF2-40B4-BE49-F238E27FC236}">
                <a16:creationId xmlns:a16="http://schemas.microsoft.com/office/drawing/2014/main" id="{84665B12-940F-7C3E-0001-4182A77C03C6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76252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92491448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751456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4252572579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22728587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28025891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148212811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65350230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 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4" name="Frihånds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5" name="Frihånds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6" name="Frihånds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ihånds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>
                <a:latin typeface="+mn-lt"/>
              </a:endParaRPr>
            </a:p>
          </p:txBody>
        </p:sp>
        <p:sp>
          <p:nvSpPr>
            <p:cNvPr id="8" name="Frihånds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>
                <a:latin typeface="+mn-lt"/>
              </a:endParaRPr>
            </a:p>
          </p:txBody>
        </p:sp>
      </p:grpSp>
      <p:sp>
        <p:nvSpPr>
          <p:cNvPr id="10" name="Plassholder for dato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B15228AC-A57F-404A-9FD0-C3D7F667F443}" type="datetime1">
              <a:rPr lang="nb-NO" noProof="0" smtClean="0"/>
              <a:t>09.11.2025</a:t>
            </a:fld>
            <a:endParaRPr lang="nb-NO" noProof="0"/>
          </a:p>
        </p:txBody>
      </p:sp>
      <p:sp>
        <p:nvSpPr>
          <p:cNvPr id="11" name="Plassholder for bunntekst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3" name="Plassholder for innhold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14" name="Plassholder for innhold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15" name="Plassholder for innhold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46659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loverskrif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12" name="Frihånds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14" name="Frihånds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15" name="Frihånds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nb-NO" noProof="0"/>
              <a:t>Klikk for å redigere tittelstil i malen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 noProof="0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3D9CEB1-2DA3-4C1B-B5E0-182DB33EFE90}" type="datetime1">
              <a:rPr lang="nb-NO" noProof="0" smtClean="0"/>
              <a:t>09.11.2025</a:t>
            </a:fld>
            <a:endParaRPr lang="nb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D591C78-6463-441E-9301-106974C626BB}" type="datetime1">
              <a:rPr lang="nb-NO" noProof="0" smtClean="0"/>
              <a:t>09.11.2025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Frihåndsform 3">
            <a:extLst>
              <a:ext uri="{FF2B5EF4-FFF2-40B4-BE49-F238E27FC236}">
                <a16:creationId xmlns:a16="http://schemas.microsoft.com/office/drawing/2014/main" id="{84B4BAD4-83CF-D22B-4D8D-3E929C85CC1E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8" name="Frihåndsform 4">
            <a:extLst>
              <a:ext uri="{FF2B5EF4-FFF2-40B4-BE49-F238E27FC236}">
                <a16:creationId xmlns:a16="http://schemas.microsoft.com/office/drawing/2014/main" id="{787F671D-57E9-C8C3-F147-B095D6235D18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>
              <a:latin typeface="+mn-lt"/>
            </a:endParaRPr>
          </a:p>
        </p:txBody>
      </p:sp>
      <p:sp>
        <p:nvSpPr>
          <p:cNvPr id="9" name="Frihåndsform 5">
            <a:extLst>
              <a:ext uri="{FF2B5EF4-FFF2-40B4-BE49-F238E27FC236}">
                <a16:creationId xmlns:a16="http://schemas.microsoft.com/office/drawing/2014/main" id="{9E2068A3-866B-443D-C669-727B5319670C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F3D2D95B-F7F6-1FB8-0CD7-9BDE53437423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11" name="Frihåndsform 6">
              <a:extLst>
                <a:ext uri="{FF2B5EF4-FFF2-40B4-BE49-F238E27FC236}">
                  <a16:creationId xmlns:a16="http://schemas.microsoft.com/office/drawing/2014/main" id="{29359002-C8CB-9719-5C73-4C76856AD9E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>
                <a:latin typeface="+mn-lt"/>
              </a:endParaRPr>
            </a:p>
          </p:txBody>
        </p:sp>
        <p:sp>
          <p:nvSpPr>
            <p:cNvPr id="12" name="Frihåndsform 7">
              <a:extLst>
                <a:ext uri="{FF2B5EF4-FFF2-40B4-BE49-F238E27FC236}">
                  <a16:creationId xmlns:a16="http://schemas.microsoft.com/office/drawing/2014/main" id="{976C0B35-03A3-B304-368E-750531B194CA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nb-NO" noProof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64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3D9CEB1-2DA3-4C1B-B5E0-182DB33EFE90}" type="datetime1">
              <a:rPr lang="nb-NO" noProof="0" smtClean="0"/>
              <a:t>09.11.2025</a:t>
            </a:fld>
            <a:endParaRPr lang="nb-NO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1669888-5C44-F64A-B6FB-0C2F2BCCFAB3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8" name="Frihåndsform 11">
            <a:extLst>
              <a:ext uri="{FF2B5EF4-FFF2-40B4-BE49-F238E27FC236}">
                <a16:creationId xmlns:a16="http://schemas.microsoft.com/office/drawing/2014/main" id="{DB3CBFEC-817C-BA60-C19F-94DF9C489A09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9" name="Frihåndsform 13">
            <a:extLst>
              <a:ext uri="{FF2B5EF4-FFF2-40B4-BE49-F238E27FC236}">
                <a16:creationId xmlns:a16="http://schemas.microsoft.com/office/drawing/2014/main" id="{E7BDC143-B6D9-C109-176A-ADE3F6B0E6EF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  <p:sp>
        <p:nvSpPr>
          <p:cNvPr id="10" name="Frihåndsform 14">
            <a:extLst>
              <a:ext uri="{FF2B5EF4-FFF2-40B4-BE49-F238E27FC236}">
                <a16:creationId xmlns:a16="http://schemas.microsoft.com/office/drawing/2014/main" id="{4C56532A-B0BE-92DF-8B47-34036AE3EE20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212147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620015027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956885028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8911644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83590666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783964807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1603748570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CFE45F43-3F5D-4DFF-86F9-58845DE8B615}" type="datetime1">
              <a:rPr lang="nb-NO" noProof="0" smtClean="0"/>
              <a:t>09.11.2025</a:t>
            </a:fld>
            <a:endParaRPr lang="nb-NO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nb-NO" noProof="0"/>
              <a:t>PRESENTASJONSTITTEL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rtl="0"/>
            <a:fld id="{294A09A9-5501-47C1-A89A-A340965A2BE2}" type="slidenum">
              <a:rPr lang="nb-NO" noProof="0" smtClean="0"/>
              <a:pPr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17806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  <p:sldLayoutId id="2147483651" r:id="rId18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GRANDMELDINGER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A068D447-28D3-4F5F-B2DC-FD67E90158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 dirty="0"/>
              <a:t>Temakveld mandag 10. november 2025</a:t>
            </a:r>
          </a:p>
        </p:txBody>
      </p:sp>
      <p:pic>
        <p:nvPicPr>
          <p:cNvPr id="5" name="Bilde 4" descr="Et bilde som inneholder tekst, Grafikk, clip art, Font&#10;&#10;KI-generert innhold kan være feil.">
            <a:extLst>
              <a:ext uri="{FF2B5EF4-FFF2-40B4-BE49-F238E27FC236}">
                <a16:creationId xmlns:a16="http://schemas.microsoft.com/office/drawing/2014/main" id="{F6D46349-0E53-F36D-35EB-1B99DC22F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1441" y="4776574"/>
            <a:ext cx="1563492" cy="184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7CA66C-1D47-93E0-4065-03797704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625" y="378952"/>
            <a:ext cx="3854528" cy="679845"/>
          </a:xfrm>
        </p:spPr>
        <p:txBody>
          <a:bodyPr/>
          <a:lstStyle/>
          <a:p>
            <a:r>
              <a:rPr lang="nb-NO" sz="3200" b="1" dirty="0">
                <a:solidFill>
                  <a:schemeClr val="accent2">
                    <a:lumMod val="75000"/>
                  </a:schemeClr>
                </a:solidFill>
              </a:rPr>
              <a:t>STAYMAN</a:t>
            </a:r>
            <a:endParaRPr lang="nb-NO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5ABF04-D035-A417-644A-08E242675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625" y="2669403"/>
            <a:ext cx="8803942" cy="3578240"/>
          </a:xfrm>
        </p:spPr>
        <p:txBody>
          <a:bodyPr>
            <a:normAutofit lnSpcReduction="10000"/>
          </a:bodyPr>
          <a:lstStyle/>
          <a:p>
            <a:r>
              <a:rPr lang="nb-NO" sz="2000" dirty="0"/>
              <a:t>Hvis svarhånda melder 2</a:t>
            </a:r>
            <a:r>
              <a:rPr lang="nb-NO" sz="2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</a:t>
            </a:r>
            <a:r>
              <a:rPr lang="nb-NO" sz="2000" dirty="0"/>
              <a:t> etter makker har åpna i 1NT, er dette en kunstig melding</a:t>
            </a:r>
          </a:p>
          <a:p>
            <a:r>
              <a:rPr lang="nb-NO" sz="2000" dirty="0"/>
              <a:t>Denne meldingen lover 8+ hp og nøyaktig 4 kort i en eller begge majorfargene</a:t>
            </a:r>
          </a:p>
          <a:p>
            <a:r>
              <a:rPr lang="nb-NO" sz="2000" dirty="0"/>
              <a:t>Meldingen spør grandåpneren om den har 4 eller 5 kort i en eller begge majorfargene</a:t>
            </a:r>
          </a:p>
          <a:p>
            <a:r>
              <a:rPr lang="nb-NO" sz="2000" dirty="0"/>
              <a:t>Grandåpnerens svar blir da:</a:t>
            </a:r>
          </a:p>
          <a:p>
            <a:pPr lvl="1"/>
            <a:r>
              <a:rPr lang="nb-NO" sz="1800" dirty="0"/>
              <a:t>2</a:t>
            </a:r>
            <a:r>
              <a:rPr lang="nb-NO" sz="1800" dirty="0">
                <a:solidFill>
                  <a:srgbClr val="FFC000"/>
                </a:solidFill>
                <a:sym typeface="Symbol" panose="05050102010706020507" pitchFamily="18" charset="2"/>
              </a:rPr>
              <a:t></a:t>
            </a:r>
            <a:r>
              <a:rPr lang="nb-NO" sz="1800" dirty="0"/>
              <a:t>:	Benekter 4 eller 5 kort i begge majorfargene</a:t>
            </a:r>
          </a:p>
          <a:p>
            <a:pPr lvl="1"/>
            <a:r>
              <a:rPr lang="nb-NO" sz="1800" dirty="0"/>
              <a:t>2</a:t>
            </a:r>
            <a:r>
              <a:rPr lang="nb-NO" sz="18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b-NO" sz="1800" dirty="0"/>
              <a:t>:	4- eller 5-korts </a:t>
            </a:r>
            <a:r>
              <a:rPr lang="nb-NO" sz="18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b-NO" sz="1800" dirty="0"/>
              <a:t>. Kan også ha 4-korts </a:t>
            </a:r>
            <a:r>
              <a:rPr lang="nb-NO" sz="18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b-NO" sz="1800" dirty="0"/>
              <a:t> og 4-korts </a:t>
            </a:r>
            <a:r>
              <a:rPr lang="nb-NO" sz="1800" dirty="0">
                <a:solidFill>
                  <a:srgbClr val="002060"/>
                </a:solidFill>
                <a:sym typeface="Symbol" panose="05050102010706020507" pitchFamily="18" charset="2"/>
              </a:rPr>
              <a:t></a:t>
            </a:r>
            <a:endParaRPr lang="nb-NO" sz="1800" dirty="0">
              <a:solidFill>
                <a:srgbClr val="002060"/>
              </a:solidFill>
            </a:endParaRPr>
          </a:p>
          <a:p>
            <a:pPr lvl="1"/>
            <a:r>
              <a:rPr lang="nb-NO" sz="1800" dirty="0"/>
              <a:t>2</a:t>
            </a:r>
            <a:r>
              <a:rPr lang="nb-NO" sz="1800" dirty="0">
                <a:solidFill>
                  <a:srgbClr val="002060"/>
                </a:solidFill>
                <a:sym typeface="Symbol" panose="05050102010706020507" pitchFamily="18" charset="2"/>
              </a:rPr>
              <a:t></a:t>
            </a:r>
            <a:r>
              <a:rPr lang="nb-NO" sz="1800" dirty="0"/>
              <a:t>:	4- eller 5-korts </a:t>
            </a:r>
            <a:r>
              <a:rPr lang="nb-NO" sz="1800" dirty="0">
                <a:solidFill>
                  <a:srgbClr val="002060"/>
                </a:solidFill>
                <a:sym typeface="Symbol" panose="05050102010706020507" pitchFamily="18" charset="2"/>
              </a:rPr>
              <a:t></a:t>
            </a:r>
            <a:r>
              <a:rPr lang="nb-NO" sz="1800" dirty="0"/>
              <a:t>. Benekter 4-korts </a:t>
            </a:r>
            <a:r>
              <a:rPr lang="nb-NO" sz="1800" dirty="0">
                <a:solidFill>
                  <a:srgbClr val="FF0000"/>
                </a:solidFill>
                <a:sym typeface="Symbol" panose="05050102010706020507" pitchFamily="18" charset="2"/>
              </a:rPr>
              <a:t>.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2E255BA-9E7F-F6C9-3762-27272339E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82328" y="1235944"/>
            <a:ext cx="5546535" cy="125631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2000" dirty="0"/>
              <a:t>Hva gjør vi når vi har 4-korts major?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2000" dirty="0"/>
              <a:t>Er det mulig å finne evt. </a:t>
            </a:r>
            <a:r>
              <a:rPr lang="nb-NO" sz="2000" dirty="0" err="1"/>
              <a:t>majortilpass</a:t>
            </a:r>
            <a:r>
              <a:rPr lang="nb-NO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442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E5CADBB-E7AC-F167-6BF9-200E23D25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SVARALTERNATIVER ETTER STAYMAN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21FA5CED-31DA-B907-BA5C-631E52EF37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605270"/>
            <a:ext cx="9764877" cy="2672280"/>
          </a:xfrm>
          <a:prstGeom prst="rect">
            <a:avLst/>
          </a:prstGeo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BC9F2C-95C5-0BB1-753D-6B354790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nb-NO" noProof="0" smtClean="0"/>
              <a:pPr rtl="0"/>
              <a:t>11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97916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A7BA96-8CD9-85EB-D9DE-294F9DB18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FORENKLET PUPPET STAYMAN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5B8151-80CA-B18D-6CC1-92F8E02BA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Vi har nå åpna for at 1NT kan inneholde 5-korts major, og trenger verktøy for å finne tilpass.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389268D-0272-0A4C-9A46-1BDAC2EF59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663" y="3131507"/>
            <a:ext cx="8010970" cy="167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89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DDE9CD4-0E0A-4129-8689-A89C4E9A6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Penger og pass">
            <a:extLst>
              <a:ext uri="{FF2B5EF4-FFF2-40B4-BE49-F238E27FC236}">
                <a16:creationId xmlns:a16="http://schemas.microsoft.com/office/drawing/2014/main" id="{D34AB461-5D07-A3D4-7863-DDC8380804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l="5333"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85DB3CA2-FA66-42B9-90EF-394894352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C8D0718-07C6-45A2-A743-BC64673C9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AE7BCCE-817C-4933-A587-F1EF87D4B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0E96C1E8-3E07-4AF1-BA61-7FB948F90A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B3B592D1-4031-4144-A2DB-B2D8F8C738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55CB28D4-D6D1-4DB7-B557-D5FF65237B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F69D97D4-6031-4064-9BBA-2E96839A3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AF978AE-97B1-4224-A562-EBCE373A12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A18250B-41A2-4BA7-9E5C-679CF3AE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C8751ECC-5286-4332-9942-2D01B71359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952A4A6-F619-458C-A026-6E5D6AF15D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FB8CC1E2-FF6E-A81C-DE18-5F130BE33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r>
              <a:rPr lang="nb-NO" dirty="0"/>
              <a:t>Åpning 2NT – Sterk og jevn hånd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8F2EF7-0D67-B5CC-C94E-D9797F163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1"/>
            <a:ext cx="8596668" cy="4212562"/>
          </a:xfrm>
        </p:spPr>
        <p:txBody>
          <a:bodyPr>
            <a:normAutofit/>
          </a:bodyPr>
          <a:lstStyle/>
          <a:p>
            <a:r>
              <a:rPr lang="nb-NO" sz="2400" dirty="0"/>
              <a:t>Viser 20-21 hp og balansert hånd</a:t>
            </a:r>
          </a:p>
          <a:p>
            <a:r>
              <a:rPr lang="nb-NO" sz="2400" dirty="0"/>
              <a:t>KAN inneholde 5-korts major</a:t>
            </a:r>
          </a:p>
          <a:p>
            <a:r>
              <a:rPr lang="nb-NO" sz="2400" dirty="0"/>
              <a:t>Meldingen kan passes</a:t>
            </a:r>
          </a:p>
          <a:p>
            <a:r>
              <a:rPr lang="nb-NO" sz="2400" dirty="0"/>
              <a:t>Videre meldinger fortsetter nesten som etter 1NT:</a:t>
            </a:r>
          </a:p>
          <a:p>
            <a:pPr lvl="1"/>
            <a:r>
              <a:rPr lang="nb-NO" sz="2000" dirty="0"/>
              <a:t>5+ kort i major og 0+ hp			Overføring</a:t>
            </a:r>
          </a:p>
          <a:p>
            <a:pPr lvl="1"/>
            <a:r>
              <a:rPr lang="nb-NO" sz="2000" dirty="0"/>
              <a:t>0-3/4 hp, jevn hånd 				Pass</a:t>
            </a:r>
          </a:p>
          <a:p>
            <a:pPr lvl="1"/>
            <a:r>
              <a:rPr lang="nb-NO" sz="2000" dirty="0"/>
              <a:t>5-8 hp, jevn hånd				3NT</a:t>
            </a:r>
          </a:p>
          <a:p>
            <a:pPr lvl="1"/>
            <a:r>
              <a:rPr lang="nb-NO" sz="2000" dirty="0"/>
              <a:t>5+ hp, 4-korts major				</a:t>
            </a:r>
            <a:r>
              <a:rPr lang="nb-NO" sz="2000" dirty="0" err="1"/>
              <a:t>Stayman</a:t>
            </a:r>
            <a:endParaRPr lang="nb-NO" sz="2000" dirty="0"/>
          </a:p>
          <a:p>
            <a:pPr lvl="1"/>
            <a:r>
              <a:rPr lang="nb-NO" sz="2000" dirty="0"/>
              <a:t>5-6+ hp, minst én 3-korts major	</a:t>
            </a:r>
            <a:r>
              <a:rPr lang="nb-NO" sz="2000" dirty="0" err="1"/>
              <a:t>Puppet</a:t>
            </a:r>
            <a:r>
              <a:rPr lang="nb-NO" sz="2000" dirty="0"/>
              <a:t> </a:t>
            </a:r>
            <a:r>
              <a:rPr lang="nb-NO" sz="2000" dirty="0" err="1"/>
              <a:t>Stayman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06687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69A660-437B-98B4-AF8A-F0DDCDAFF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</a:t>
            </a:r>
            <a:r>
              <a:rPr lang="nb-NO" dirty="0" err="1"/>
              <a:t>Stayman</a:t>
            </a:r>
            <a:endParaRPr lang="nb-NO" dirty="0"/>
          </a:p>
        </p:txBody>
      </p:sp>
      <p:pic>
        <p:nvPicPr>
          <p:cNvPr id="11" name="Plassholder for innhold 10">
            <a:extLst>
              <a:ext uri="{FF2B5EF4-FFF2-40B4-BE49-F238E27FC236}">
                <a16:creationId xmlns:a16="http://schemas.microsoft.com/office/drawing/2014/main" id="{88A97993-297B-D034-5658-6628BEFDC0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333" y="1622426"/>
            <a:ext cx="2103445" cy="4304724"/>
          </a:xfrm>
          <a:prstGeom prst="rect">
            <a:avLst/>
          </a:prstGeo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B3407452-1503-3B54-181B-7A77B50A54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86927" y="3273955"/>
            <a:ext cx="4185617" cy="3304117"/>
          </a:xfrm>
        </p:spPr>
        <p:txBody>
          <a:bodyPr/>
          <a:lstStyle/>
          <a:p>
            <a:r>
              <a:rPr lang="nb-NO" dirty="0"/>
              <a:t>Syd har 6 hp og 4-korts spar</a:t>
            </a:r>
          </a:p>
          <a:p>
            <a:r>
              <a:rPr lang="nb-NO" dirty="0"/>
              <a:t>Skal i utgang</a:t>
            </a:r>
          </a:p>
          <a:p>
            <a:r>
              <a:rPr lang="nb-NO" dirty="0"/>
              <a:t>Bruker </a:t>
            </a:r>
            <a:r>
              <a:rPr lang="nb-NO" dirty="0" err="1"/>
              <a:t>Stayman</a:t>
            </a:r>
            <a:r>
              <a:rPr lang="nb-NO" dirty="0"/>
              <a:t> for å finne tilpass</a:t>
            </a:r>
          </a:p>
          <a:p>
            <a:r>
              <a:rPr lang="nb-NO" dirty="0"/>
              <a:t>Nords 3 ru benekter 4-korts major.</a:t>
            </a:r>
          </a:p>
          <a:p>
            <a:r>
              <a:rPr lang="nb-NO" dirty="0"/>
              <a:t>Syd vet nå at de har minst 26 hp til sammen, og ikke </a:t>
            </a:r>
            <a:r>
              <a:rPr lang="nb-NO" dirty="0" err="1"/>
              <a:t>majortilpass</a:t>
            </a:r>
            <a:endParaRPr lang="nb-NO" dirty="0"/>
          </a:p>
          <a:p>
            <a:r>
              <a:rPr lang="nb-NO" dirty="0"/>
              <a:t>Melder 3 NT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B37C4E23-EA13-3C26-D6DB-672BE83FA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1622426"/>
            <a:ext cx="2352058" cy="123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536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AE9655-CAC8-D87E-122B-417157CF97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C76A9A1-77DA-7BC8-33DD-711E3130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Eksempel overføring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D151D82-362F-A53A-D3AD-05C79E1CDB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86927" y="3273955"/>
            <a:ext cx="4185617" cy="3304117"/>
          </a:xfrm>
        </p:spPr>
        <p:txBody>
          <a:bodyPr>
            <a:normAutofit/>
          </a:bodyPr>
          <a:lstStyle/>
          <a:p>
            <a:r>
              <a:rPr lang="nb-NO" sz="2000" dirty="0"/>
              <a:t>Syd har kun 1 hp</a:t>
            </a:r>
          </a:p>
          <a:p>
            <a:r>
              <a:rPr lang="nb-NO" sz="2000" dirty="0"/>
              <a:t>Har 6-korts hjerter</a:t>
            </a:r>
          </a:p>
          <a:p>
            <a:r>
              <a:rPr lang="nb-NO" sz="2000" dirty="0"/>
              <a:t>Bruker overføring, 3</a:t>
            </a:r>
            <a:r>
              <a:rPr lang="nb-NO" sz="2400" dirty="0">
                <a:solidFill>
                  <a:srgbClr val="FFC000"/>
                </a:solidFill>
                <a:sym typeface="Symbol" panose="05050102010706020507" pitchFamily="18" charset="2"/>
              </a:rPr>
              <a:t></a:t>
            </a:r>
            <a:r>
              <a:rPr lang="nb-NO" sz="2000" dirty="0"/>
              <a:t>.</a:t>
            </a:r>
          </a:p>
          <a:p>
            <a:r>
              <a:rPr lang="nb-NO" sz="2000" dirty="0"/>
              <a:t>Makker følger «kravet» til Syd, og melder 3</a:t>
            </a:r>
            <a:r>
              <a:rPr lang="nb-NO" sz="24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b-NO" sz="2000" dirty="0"/>
              <a:t>.</a:t>
            </a:r>
          </a:p>
          <a:p>
            <a:r>
              <a:rPr lang="nb-NO" sz="2000" dirty="0"/>
              <a:t>Skal ikke i utgang, og Syd melder derfor </a:t>
            </a:r>
            <a:r>
              <a:rPr lang="nb-NO" sz="2000" b="1" dirty="0"/>
              <a:t>PASS</a:t>
            </a:r>
            <a:r>
              <a:rPr lang="nb-NO" sz="2000" dirty="0"/>
              <a:t>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9369EED-BD60-D822-47A0-C74821F99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13" y="1541208"/>
            <a:ext cx="2150490" cy="4480188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048ABD6-934B-1545-58FC-F7D9224F6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927" y="1697176"/>
            <a:ext cx="2290476" cy="120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600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A27823-7D96-4290-388F-43ECE1B00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F1E780-BD7A-1CA0-8CB2-116F1ED80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Penger og pass">
            <a:extLst>
              <a:ext uri="{FF2B5EF4-FFF2-40B4-BE49-F238E27FC236}">
                <a16:creationId xmlns:a16="http://schemas.microsoft.com/office/drawing/2014/main" id="{48C44832-B7DC-C70A-4F8C-5DD6EA60BC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l="5333"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79A6507-F146-320D-39A8-C0B4207CF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66C9F94-3908-DAD3-8624-7BAA47BAB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B794D61-3856-BE67-02CE-0AC7D916B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4B31E301-5C74-78D2-B0D1-AEB829A4B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AFB349F8-9464-BDCD-CA3F-7465C1980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97012542-0A38-3396-B60F-9AA5DF060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CFEDA1-D772-8C11-93B1-FBD1BCA20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A527874F-417B-7D5A-AA30-6106011C7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9F1AC038-8285-1988-D417-16F8C1E310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69DD4C5D-40EF-0DB1-EABF-819F19126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77D2F1BB-8F67-4960-01B3-ED9B40E825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C65B450B-023F-480A-5104-87541D1F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067915" cy="1320800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Åpning 2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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 – Sterk og jevn eller ujevn hånd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F8F1CE2-3E30-8B26-66B1-B7637A5FB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0"/>
            <a:ext cx="8596668" cy="4559473"/>
          </a:xfrm>
        </p:spPr>
        <p:txBody>
          <a:bodyPr>
            <a:normAutofit/>
          </a:bodyPr>
          <a:lstStyle/>
          <a:p>
            <a:r>
              <a:rPr lang="nb-NO" sz="2400" dirty="0"/>
              <a:t>Viser 20+ hp og ubalansert hånd</a:t>
            </a:r>
          </a:p>
          <a:p>
            <a:r>
              <a:rPr lang="nb-NO" sz="2400" dirty="0"/>
              <a:t>Meldingen kan ikke passes</a:t>
            </a:r>
          </a:p>
          <a:p>
            <a:r>
              <a:rPr lang="nb-NO" sz="2400" dirty="0"/>
              <a:t>Sier ingenting om kløveren!</a:t>
            </a:r>
          </a:p>
          <a:p>
            <a:r>
              <a:rPr lang="nb-NO" sz="2400" dirty="0"/>
              <a:t>Skal sannsynligvis spille minst utgang</a:t>
            </a:r>
          </a:p>
          <a:p>
            <a:r>
              <a:rPr lang="nb-NO" sz="2400" b="1" i="1" dirty="0"/>
              <a:t>Videre meldinger:</a:t>
            </a:r>
          </a:p>
          <a:p>
            <a:pPr lvl="1"/>
            <a:r>
              <a:rPr lang="nb-NO" sz="2200" dirty="0"/>
              <a:t>2</a:t>
            </a:r>
            <a:r>
              <a:rPr lang="nb-NO" sz="2400" dirty="0">
                <a:solidFill>
                  <a:srgbClr val="FFC000"/>
                </a:solidFill>
                <a:sym typeface="Symbol" panose="05050102010706020507" pitchFamily="18" charset="2"/>
              </a:rPr>
              <a:t></a:t>
            </a:r>
            <a:r>
              <a:rPr lang="nb-NO" sz="2200" dirty="0"/>
              <a:t>		0-5 hp eller 0-7 hp, men ingen meldbar farge</a:t>
            </a:r>
          </a:p>
          <a:p>
            <a:pPr lvl="1"/>
            <a:r>
              <a:rPr lang="nb-NO" sz="2200" dirty="0"/>
              <a:t>2</a:t>
            </a:r>
            <a:r>
              <a:rPr lang="nb-NO" sz="20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b-NO" sz="2000" dirty="0"/>
              <a:t>/</a:t>
            </a:r>
            <a:r>
              <a:rPr lang="nb-NO" sz="2000" dirty="0">
                <a:solidFill>
                  <a:srgbClr val="002060"/>
                </a:solidFill>
                <a:sym typeface="Symbol" panose="05050102010706020507" pitchFamily="18" charset="2"/>
              </a:rPr>
              <a:t></a:t>
            </a:r>
            <a:r>
              <a:rPr lang="nb-NO" sz="2200" dirty="0"/>
              <a:t>	6+ hp og en god 5+ korts majorfarge</a:t>
            </a:r>
          </a:p>
          <a:p>
            <a:pPr lvl="1"/>
            <a:r>
              <a:rPr lang="nb-NO" sz="2200" dirty="0"/>
              <a:t>3</a:t>
            </a:r>
            <a:r>
              <a:rPr lang="nb-NO" sz="2000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</a:t>
            </a:r>
            <a:r>
              <a:rPr lang="nb-NO" sz="2000" dirty="0"/>
              <a:t>/</a:t>
            </a:r>
            <a:r>
              <a:rPr lang="nb-NO" sz="2000" dirty="0">
                <a:solidFill>
                  <a:srgbClr val="FFC000"/>
                </a:solidFill>
                <a:sym typeface="Symbol" panose="05050102010706020507" pitchFamily="18" charset="2"/>
              </a:rPr>
              <a:t> </a:t>
            </a:r>
            <a:r>
              <a:rPr lang="nb-NO" sz="2200" dirty="0"/>
              <a:t>	6+ hp og en god 6+ korts minorfarge</a:t>
            </a:r>
          </a:p>
          <a:p>
            <a:pPr lvl="1"/>
            <a:r>
              <a:rPr lang="nb-NO" sz="2200" dirty="0"/>
              <a:t>2NT		8+ hp og jevn hånd</a:t>
            </a:r>
          </a:p>
        </p:txBody>
      </p:sp>
    </p:spTree>
    <p:extLst>
      <p:ext uri="{BB962C8B-B14F-4D97-AF65-F5344CB8AC3E}">
        <p14:creationId xmlns:p14="http://schemas.microsoft.com/office/powerpoint/2010/main" val="192094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EBBBA30-4393-20BF-57E4-C5620AF78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97804B8-1871-4477-766F-BEDFA16C9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Penger og pass">
            <a:extLst>
              <a:ext uri="{FF2B5EF4-FFF2-40B4-BE49-F238E27FC236}">
                <a16:creationId xmlns:a16="http://schemas.microsoft.com/office/drawing/2014/main" id="{2516E329-FF25-14FF-0537-F38D10CBFC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l="5333"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393FFD3-8222-2B90-FABD-19BCA1722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1798B0C-449B-711D-9536-D2F48C976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75E2B68-97F6-256D-A930-94F17C1DC8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429DF4E-B5FF-233D-B0CC-A11892A442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89978DAB-A41C-528B-5C1F-697B535D3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568BE90C-3161-52A6-C391-FC97566F0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6A08336-252A-8BA1-B3A1-40A4CD9DF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0844D0CA-36D6-D61B-A4CC-8A654C717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E54D3FD-70DC-317E-4ADA-5BD2AA051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7D833525-6A94-E478-4240-D2A586FCA0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478E581D-DCAC-FED3-71BE-0BF2275B0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8EE67B95-3A48-841D-3E49-3239DDF8C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79" y="508000"/>
            <a:ext cx="9694333" cy="1320800"/>
          </a:xfrm>
        </p:spPr>
        <p:txBody>
          <a:bodyPr>
            <a:normAutofit/>
          </a:bodyPr>
          <a:lstStyle/>
          <a:p>
            <a:pPr algn="ctr"/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Åpning 2</a:t>
            </a:r>
            <a:r>
              <a:rPr lang="nb-NO" dirty="0">
                <a:solidFill>
                  <a:schemeClr val="accent2">
                    <a:lumMod val="75000"/>
                  </a:schemeClr>
                </a:solidFill>
                <a:sym typeface="Symbol" panose="05050102010706020507" pitchFamily="18" charset="2"/>
              </a:rPr>
              <a:t></a:t>
            </a:r>
            <a:br>
              <a:rPr lang="nb-NO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nb-NO" dirty="0">
                <a:solidFill>
                  <a:schemeClr val="accent2">
                    <a:lumMod val="75000"/>
                  </a:schemeClr>
                </a:solidFill>
              </a:rPr>
              <a:t>22-24 eller 25-27 hp og jevn hånd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56C8DFC-0565-8543-0DB2-72F4D4641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28800"/>
            <a:ext cx="8596668" cy="4809995"/>
          </a:xfrm>
        </p:spPr>
        <p:txBody>
          <a:bodyPr>
            <a:normAutofit fontScale="92500" lnSpcReduction="10000"/>
          </a:bodyPr>
          <a:lstStyle/>
          <a:p>
            <a:r>
              <a:rPr lang="nb-NO" sz="2400" dirty="0"/>
              <a:t>Når vi har jevn hånd og MER enn 21 hp</a:t>
            </a:r>
          </a:p>
          <a:p>
            <a:r>
              <a:rPr lang="nb-NO" sz="2400" dirty="0"/>
              <a:t>Etter makkers respons, melder vi 2NT</a:t>
            </a:r>
          </a:p>
          <a:p>
            <a:pPr lvl="1"/>
            <a:r>
              <a:rPr lang="nb-NO" sz="2200" dirty="0"/>
              <a:t>Viser jevn hånd og 22-24 hp</a:t>
            </a:r>
          </a:p>
          <a:p>
            <a:pPr marL="457200" lvl="1" indent="0">
              <a:buNone/>
            </a:pPr>
            <a:r>
              <a:rPr lang="nb-NO" sz="2200" b="1" dirty="0"/>
              <a:t>Videre meldinger: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200" dirty="0"/>
              <a:t>0+ hp og 5+korts major		Overføring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200" dirty="0"/>
              <a:t>2-3 hp og jevn hånd		3NT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200" dirty="0"/>
              <a:t>3-4+hp og 4-korts major	</a:t>
            </a:r>
            <a:r>
              <a:rPr lang="nb-NO" sz="2200" dirty="0" err="1"/>
              <a:t>Stayman</a:t>
            </a:r>
            <a:endParaRPr lang="nb-NO" sz="2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sz="2200" dirty="0"/>
              <a:t>Sterkere kort				Begynn med </a:t>
            </a:r>
            <a:r>
              <a:rPr lang="nb-NO" sz="2200" dirty="0" err="1"/>
              <a:t>Stayman</a:t>
            </a:r>
            <a:r>
              <a:rPr lang="nb-NO" sz="2200" dirty="0"/>
              <a:t> eller overføring, 								finn evt. trumf og bruk </a:t>
            </a:r>
            <a:r>
              <a:rPr lang="nb-NO" sz="2200" dirty="0" err="1"/>
              <a:t>Blackwood</a:t>
            </a:r>
            <a:r>
              <a:rPr lang="nb-NO" sz="2200" dirty="0"/>
              <a:t> for å 							vurdere slem</a:t>
            </a:r>
          </a:p>
          <a:p>
            <a:r>
              <a:rPr lang="nb-NO" sz="2400" dirty="0"/>
              <a:t>Etter makkers respons, melder vi 3NT</a:t>
            </a:r>
          </a:p>
          <a:p>
            <a:pPr lvl="1"/>
            <a:r>
              <a:rPr lang="nb-NO" sz="2200" dirty="0"/>
              <a:t>Viser jevn hånd og 25-27 hp</a:t>
            </a:r>
          </a:p>
        </p:txBody>
      </p:sp>
    </p:spTree>
    <p:extLst>
      <p:ext uri="{BB962C8B-B14F-4D97-AF65-F5344CB8AC3E}">
        <p14:creationId xmlns:p14="http://schemas.microsoft.com/office/powerpoint/2010/main" val="2938334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5F054EF5-EFE6-45A2-834C-0F0931F39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FE3C88A-FEDB-4B9C-94EE-5026B326B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B5D51D9B-0E7C-44D3-9215-81F991523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23">
              <a:extLst>
                <a:ext uri="{FF2B5EF4-FFF2-40B4-BE49-F238E27FC236}">
                  <a16:creationId xmlns:a16="http://schemas.microsoft.com/office/drawing/2014/main" id="{16EFB339-1D4E-4824-A20B-AF30D07CF7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8" name="Rectangle 25">
              <a:extLst>
                <a:ext uri="{FF2B5EF4-FFF2-40B4-BE49-F238E27FC236}">
                  <a16:creationId xmlns:a16="http://schemas.microsoft.com/office/drawing/2014/main" id="{00030831-8136-4C61-8F00-6F190C5AEB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49" name="Isosceles Triangle 48">
              <a:extLst>
                <a:ext uri="{FF2B5EF4-FFF2-40B4-BE49-F238E27FC236}">
                  <a16:creationId xmlns:a16="http://schemas.microsoft.com/office/drawing/2014/main" id="{9B14B360-4798-467E-ADE9-756959EC5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0" name="Rectangle 27">
              <a:extLst>
                <a:ext uri="{FF2B5EF4-FFF2-40B4-BE49-F238E27FC236}">
                  <a16:creationId xmlns:a16="http://schemas.microsoft.com/office/drawing/2014/main" id="{9433F2F7-DA21-430A-A31C-D529D9C6A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1" name="Rectangle 28">
              <a:extLst>
                <a:ext uri="{FF2B5EF4-FFF2-40B4-BE49-F238E27FC236}">
                  <a16:creationId xmlns:a16="http://schemas.microsoft.com/office/drawing/2014/main" id="{0B24FFF9-F75D-4A88-90F8-D2D7BBB8E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2" name="Rectangle 29">
              <a:extLst>
                <a:ext uri="{FF2B5EF4-FFF2-40B4-BE49-F238E27FC236}">
                  <a16:creationId xmlns:a16="http://schemas.microsoft.com/office/drawing/2014/main" id="{A0A2A2C4-404D-431C-8F9A-227932A42E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3" name="Isosceles Triangle 52">
              <a:extLst>
                <a:ext uri="{FF2B5EF4-FFF2-40B4-BE49-F238E27FC236}">
                  <a16:creationId xmlns:a16="http://schemas.microsoft.com/office/drawing/2014/main" id="{4661DBE2-1BC5-463F-BBB8-199B890D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4" name="Isosceles Triangle 53">
              <a:extLst>
                <a:ext uri="{FF2B5EF4-FFF2-40B4-BE49-F238E27FC236}">
                  <a16:creationId xmlns:a16="http://schemas.microsoft.com/office/drawing/2014/main" id="{710A6E70-F0B9-4E3D-9A78-2D2FEE5DF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61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62" name="Isosceles Triangle 61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63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65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66" name="Isosceles Triangle 65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67" name="Isosceles Triangle 66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91E3B469-8C93-2410-E8AD-0BB2A6F377C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57" r="857"/>
          <a:stretch/>
        </p:blipFill>
        <p:spPr>
          <a:xfrm>
            <a:off x="1125370" y="1507631"/>
            <a:ext cx="9941259" cy="4450434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A40D0A1A-603B-13DB-F60A-6BE5C8DDCF7D}"/>
              </a:ext>
            </a:extLst>
          </p:cNvPr>
          <p:cNvSpPr txBox="1"/>
          <p:nvPr/>
        </p:nvSpPr>
        <p:spPr>
          <a:xfrm>
            <a:off x="1125370" y="739036"/>
            <a:ext cx="86198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chemeClr val="accent2">
                    <a:lumMod val="75000"/>
                  </a:schemeClr>
                </a:solidFill>
              </a:rPr>
              <a:t>PUPPET STAYMAN – alt. til </a:t>
            </a:r>
            <a:r>
              <a:rPr lang="nb-NO" sz="3600" b="1" dirty="0" err="1">
                <a:solidFill>
                  <a:schemeClr val="accent2">
                    <a:lumMod val="75000"/>
                  </a:schemeClr>
                </a:solidFill>
              </a:rPr>
              <a:t>Stayman</a:t>
            </a:r>
            <a:endParaRPr lang="nb-NO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38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2DF434-28DB-4621-A497-D62C41CE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rtlCol="0" anchor="ctr">
            <a:normAutofit/>
          </a:bodyPr>
          <a:lstStyle/>
          <a:p>
            <a:pPr rtl="0"/>
            <a:r>
              <a:rPr lang="nb-NO" b="1" dirty="0">
                <a:solidFill>
                  <a:schemeClr val="accent2">
                    <a:lumMod val="75000"/>
                  </a:schemeClr>
                </a:solidFill>
              </a:rPr>
              <a:t>Agenda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788C46-D0BC-4307-AE55-7601A139E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1338" y="816638"/>
            <a:ext cx="5672663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b-NO" sz="2400" dirty="0"/>
              <a:t>Komplett Grandstige</a:t>
            </a:r>
          </a:p>
          <a:p>
            <a:pPr rtl="0"/>
            <a:r>
              <a:rPr lang="nb-NO" sz="2400" dirty="0"/>
              <a:t>1NT-åpning med svar – kort repetisjon</a:t>
            </a:r>
          </a:p>
          <a:p>
            <a:pPr rtl="0"/>
            <a:r>
              <a:rPr lang="nb-NO" sz="2400" dirty="0"/>
              <a:t>2NT-åpning</a:t>
            </a:r>
          </a:p>
          <a:p>
            <a:pPr rtl="0"/>
            <a:r>
              <a:rPr lang="nb-NO" sz="2400" dirty="0"/>
              <a:t>2kl-åpning</a:t>
            </a:r>
          </a:p>
          <a:p>
            <a:r>
              <a:rPr lang="nb-NO" sz="2400" dirty="0"/>
              <a:t>Forenklet </a:t>
            </a:r>
            <a:r>
              <a:rPr lang="nb-NO" sz="2400" dirty="0" err="1"/>
              <a:t>Puppet</a:t>
            </a:r>
            <a:r>
              <a:rPr lang="nb-NO" sz="2400" dirty="0"/>
              <a:t> </a:t>
            </a:r>
            <a:r>
              <a:rPr lang="nb-NO" sz="2400" dirty="0" err="1"/>
              <a:t>Stayman</a:t>
            </a:r>
            <a:r>
              <a:rPr lang="nb-NO" sz="2400" dirty="0"/>
              <a:t> og </a:t>
            </a:r>
            <a:r>
              <a:rPr lang="nb-NO" sz="2400" dirty="0" err="1"/>
              <a:t>Puppet</a:t>
            </a:r>
            <a:r>
              <a:rPr lang="nb-NO" sz="2400" dirty="0"/>
              <a:t> </a:t>
            </a:r>
            <a:r>
              <a:rPr lang="nb-NO" sz="2400" dirty="0" err="1"/>
              <a:t>Stayman</a:t>
            </a:r>
            <a:r>
              <a:rPr lang="nb-NO" sz="2400" dirty="0"/>
              <a:t> – en innføring</a:t>
            </a:r>
          </a:p>
          <a:p>
            <a:pPr rtl="0"/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0D470D0-6D64-5E42-9515-048F8779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rmAutofit/>
          </a:bodyPr>
          <a:lstStyle/>
          <a:p>
            <a:pPr rtl="0">
              <a:spcAft>
                <a:spcPts val="600"/>
              </a:spcAft>
            </a:pPr>
            <a:fld id="{294A09A9-5501-47C1-A89A-A340965A2BE2}" type="slidenum">
              <a:rPr lang="nb-NO" smtClean="0"/>
              <a:pPr rtl="0">
                <a:spcAft>
                  <a:spcPts val="600"/>
                </a:spcAft>
              </a:pPr>
              <a:t>2</a:t>
            </a:fld>
            <a:endParaRPr lang="nb-NO"/>
          </a:p>
        </p:txBody>
      </p:sp>
      <p:pic>
        <p:nvPicPr>
          <p:cNvPr id="8" name="Bilde 7" descr="Et bilde som inneholder tekst, Grafikk, clip art, Font&#10;&#10;KI-generert innhold kan være feil.">
            <a:extLst>
              <a:ext uri="{FF2B5EF4-FFF2-40B4-BE49-F238E27FC236}">
                <a16:creationId xmlns:a16="http://schemas.microsoft.com/office/drawing/2014/main" id="{BA1431DF-7179-4ED2-98AD-2A4F363C0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8343" y="4666631"/>
            <a:ext cx="1700712" cy="20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AD1676-BE2D-56DC-9F8B-2C080BB04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138" y="288514"/>
            <a:ext cx="4617594" cy="708729"/>
          </a:xfrm>
        </p:spPr>
        <p:txBody>
          <a:bodyPr>
            <a:normAutofit fontScale="90000"/>
          </a:bodyPr>
          <a:lstStyle/>
          <a:p>
            <a:pPr algn="ctr"/>
            <a:r>
              <a:rPr lang="nb-NO" sz="3200" b="1" dirty="0">
                <a:solidFill>
                  <a:schemeClr val="accent2">
                    <a:lumMod val="75000"/>
                  </a:schemeClr>
                </a:solidFill>
              </a:rPr>
              <a:t>KOMPLETT GRANDSTIGE</a:t>
            </a:r>
          </a:p>
        </p:txBody>
      </p:sp>
      <p:pic>
        <p:nvPicPr>
          <p:cNvPr id="8" name="Plassholder for innhold 6">
            <a:extLst>
              <a:ext uri="{FF2B5EF4-FFF2-40B4-BE49-F238E27FC236}">
                <a16:creationId xmlns:a16="http://schemas.microsoft.com/office/drawing/2014/main" id="{DBCD9602-0DFF-2A3D-295D-E45349B43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751560" y="1044935"/>
            <a:ext cx="8805799" cy="55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5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36F857-4ECA-1234-A3CE-DC165A5B9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242F43-1617-C9E8-9E65-D18E7291E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347" y="626301"/>
            <a:ext cx="9779183" cy="1067736"/>
          </a:xfrm>
        </p:spPr>
        <p:txBody>
          <a:bodyPr rtlCol="0"/>
          <a:lstStyle/>
          <a:p>
            <a:pPr rtl="0"/>
            <a:r>
              <a:rPr lang="nb-NO" sz="4400" dirty="0">
                <a:solidFill>
                  <a:schemeClr val="accent2">
                    <a:lumMod val="75000"/>
                  </a:schemeClr>
                </a:solidFill>
              </a:rPr>
              <a:t>Åpning 1 i farge – gjenmelding 1NT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8607FF7-0F48-B115-EAF6-EE129FC94E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2215053"/>
            <a:ext cx="8452496" cy="28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sz="2400" dirty="0"/>
              <a:t>1 i farge-åpning			12+ hp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sz="2400" dirty="0"/>
              <a:t>Svar: 1 i farge				6+ hp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sz="2400" dirty="0"/>
              <a:t>Åpners 2. melding 1NT	12-14 hp og jevn fordeling</a:t>
            </a:r>
          </a:p>
          <a:p>
            <a:endParaRPr lang="nb-NO" sz="2400" dirty="0"/>
          </a:p>
          <a:p>
            <a:endParaRPr lang="nb-NO" sz="2400" dirty="0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C1BFE3C-2A3F-D54A-12E4-67F132096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b-NO" smtClean="0"/>
              <a:pPr rtl="0"/>
              <a:t>4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90A4A92-D264-08B3-56FE-F8F0AA1DF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492" y="4145259"/>
            <a:ext cx="7719755" cy="181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28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Åpning 1NT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2" y="2215053"/>
            <a:ext cx="8452496" cy="2828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sz="2400" dirty="0"/>
              <a:t>1NT-åpning = 15-17hp og balansert hånd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sz="2400" dirty="0"/>
              <a:t>Balansert hånd= en hånd med minst to kort i hver farge, og </a:t>
            </a:r>
            <a:r>
              <a:rPr lang="nb-NO" sz="2400" dirty="0" err="1"/>
              <a:t>max</a:t>
            </a:r>
            <a:r>
              <a:rPr lang="nb-NO" sz="2400" dirty="0"/>
              <a:t> én </a:t>
            </a:r>
            <a:r>
              <a:rPr lang="nb-NO" sz="2400" dirty="0" err="1"/>
              <a:t>dobbelton</a:t>
            </a:r>
            <a:endParaRPr lang="nb-NO" sz="2400" dirty="0"/>
          </a:p>
          <a:p>
            <a:r>
              <a:rPr lang="nb-NO" sz="2400" dirty="0"/>
              <a:t>		Eks.: 4333, 4432, 5332</a:t>
            </a:r>
          </a:p>
          <a:p>
            <a:endParaRPr lang="nb-NO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nb-NO" sz="2400" b="1" dirty="0"/>
              <a:t>KAN</a:t>
            </a:r>
            <a:r>
              <a:rPr lang="nb-NO" sz="2400" dirty="0"/>
              <a:t> inneholde 5-korts major!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6FD448B0-743E-0045-8131-69B4EEC58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rtlCol="0"/>
          <a:lstStyle/>
          <a:p>
            <a:pPr rtl="0"/>
            <a:fld id="{294A09A9-5501-47C1-A89A-A340965A2BE2}" type="slidenum">
              <a:rPr lang="nb-NO" smtClean="0"/>
              <a:pPr rtl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BCD4DA1-039F-4246-902E-A17A6B78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SVARMELDINGER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D6FDF1D6-A686-F0BC-3B3D-D09098AD66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4" y="2664176"/>
            <a:ext cx="9832098" cy="1950278"/>
          </a:xfrm>
          <a:prstGeom prst="rect">
            <a:avLst/>
          </a:prstGeom>
        </p:spPr>
      </p:pic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D1B0542-6A28-C6E6-90BD-B3CA8B7E1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632" y="1452208"/>
            <a:ext cx="8703097" cy="1792033"/>
          </a:xfrm>
        </p:spPr>
        <p:txBody>
          <a:bodyPr/>
          <a:lstStyle/>
          <a:p>
            <a:r>
              <a:rPr lang="nb-NO" sz="2000" dirty="0"/>
              <a:t>Åpning 1NT gir en så presis beskrivelse av åpningshånda, så svarhånda vet allerede om vi har nok poeng til utgang og lilleslem/storeslem.</a:t>
            </a:r>
          </a:p>
          <a:p>
            <a:r>
              <a:rPr lang="nb-NO" sz="2000" dirty="0"/>
              <a:t>Det er svarhåndas ansvar å passe på at man havner på riktig trinn!</a:t>
            </a:r>
          </a:p>
          <a:p>
            <a:endParaRPr lang="nb-NO" dirty="0"/>
          </a:p>
        </p:txBody>
      </p:sp>
      <p:sp>
        <p:nvSpPr>
          <p:cNvPr id="12" name="Plassholder for innhold 3">
            <a:extLst>
              <a:ext uri="{FF2B5EF4-FFF2-40B4-BE49-F238E27FC236}">
                <a16:creationId xmlns:a16="http://schemas.microsoft.com/office/drawing/2014/main" id="{9E96A999-D241-DBE4-FFA6-92EB88A0F228}"/>
              </a:ext>
            </a:extLst>
          </p:cNvPr>
          <p:cNvSpPr txBox="1">
            <a:spLocks/>
          </p:cNvSpPr>
          <p:nvPr/>
        </p:nvSpPr>
        <p:spPr>
          <a:xfrm>
            <a:off x="791631" y="4769357"/>
            <a:ext cx="5571591" cy="1950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6200" b="1" dirty="0"/>
              <a:t>Stoppmelding</a:t>
            </a:r>
            <a:endParaRPr lang="nb-NO" sz="6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6200" dirty="0"/>
              <a:t>Med 0-7 hp skal vi ikke i utgang!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6200" dirty="0"/>
              <a:t>Stopp så lavt som mulig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b-NO" sz="6200" b="1" i="1" dirty="0"/>
              <a:t>To alternativer:</a:t>
            </a:r>
            <a:endParaRPr lang="nb-NO" sz="62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6200" dirty="0"/>
              <a:t>Pass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b-NO" sz="6200" dirty="0"/>
              <a:t>Overføring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32472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60C6326-22A9-5711-7A08-04F2F2014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34466"/>
            <a:ext cx="8596667" cy="566738"/>
          </a:xfrm>
        </p:spPr>
        <p:txBody>
          <a:bodyPr/>
          <a:lstStyle/>
          <a:p>
            <a:r>
              <a:rPr lang="nb-NO" dirty="0"/>
              <a:t>OVERFØRING</a:t>
            </a:r>
          </a:p>
        </p:txBody>
      </p:sp>
      <p:pic>
        <p:nvPicPr>
          <p:cNvPr id="12" name="Plassholder for bilde 11" descr="Et bilde som inneholder tekst, kalkulator, sikkerhetsnål&#10;&#10;KI-generert innhold kan være feil.">
            <a:extLst>
              <a:ext uri="{FF2B5EF4-FFF2-40B4-BE49-F238E27FC236}">
                <a16:creationId xmlns:a16="http://schemas.microsoft.com/office/drawing/2014/main" id="{64C6E35D-6BF6-7623-BDC6-46D71BB4F3C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45" b="245"/>
          <a:stretch>
            <a:fillRect/>
          </a:stretch>
        </p:blipFill>
        <p:spPr>
          <a:xfrm>
            <a:off x="677334" y="1001204"/>
            <a:ext cx="7088803" cy="3171175"/>
          </a:xfrm>
          <a:prstGeom prst="rect">
            <a:avLst/>
          </a:prstGeo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8F98CEF-5C8D-FA65-0313-284722DA3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4283901"/>
            <a:ext cx="9581482" cy="2455102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2600" dirty="0">
                <a:solidFill>
                  <a:schemeClr val="tx1"/>
                </a:solidFill>
              </a:rPr>
              <a:t>Med 5+ kort i en majorfarge, ønsker vi heller å spille på 2-trinnet i denne fargen, enn å spille 1NT.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nb-NO" sz="2600" dirty="0">
                <a:solidFill>
                  <a:schemeClr val="tx1"/>
                </a:solidFill>
              </a:rPr>
              <a:t>Vi ønsker at kontrakten skal havne på åpnerens hånd, og derfor overfører vi!</a:t>
            </a:r>
          </a:p>
          <a:p>
            <a:r>
              <a:rPr lang="nb-NO" sz="2600" b="1" u="sng" dirty="0">
                <a:solidFill>
                  <a:schemeClr val="tx1"/>
                </a:solidFill>
              </a:rPr>
              <a:t>Med 5+ i </a:t>
            </a:r>
            <a:r>
              <a:rPr lang="nb-NO" sz="2600" b="1" u="sng" dirty="0" err="1">
                <a:solidFill>
                  <a:schemeClr val="tx1"/>
                </a:solidFill>
              </a:rPr>
              <a:t>hj</a:t>
            </a:r>
            <a:r>
              <a:rPr lang="nb-NO" sz="2600" b="1" u="sng" dirty="0">
                <a:solidFill>
                  <a:schemeClr val="tx1"/>
                </a:solidFill>
              </a:rPr>
              <a:t>/</a:t>
            </a:r>
            <a:r>
              <a:rPr lang="nb-NO" sz="2600" b="1" u="sng" dirty="0" err="1">
                <a:solidFill>
                  <a:schemeClr val="tx1"/>
                </a:solidFill>
              </a:rPr>
              <a:t>sp</a:t>
            </a:r>
            <a:r>
              <a:rPr lang="nb-NO" sz="2600" b="1" u="sng" dirty="0">
                <a:solidFill>
                  <a:schemeClr val="tx1"/>
                </a:solidFill>
              </a:rPr>
              <a:t> overfører svarhånda med:</a:t>
            </a:r>
          </a:p>
          <a:p>
            <a:r>
              <a:rPr lang="nb-NO" sz="2600" dirty="0">
                <a:solidFill>
                  <a:schemeClr val="tx1"/>
                </a:solidFill>
              </a:rPr>
              <a:t>2</a:t>
            </a:r>
            <a:r>
              <a:rPr lang="nb-NO" sz="2600" dirty="0">
                <a:solidFill>
                  <a:srgbClr val="FFC000"/>
                </a:solidFill>
                <a:sym typeface="Symbol" panose="05050102010706020507" pitchFamily="18" charset="2"/>
              </a:rPr>
              <a:t></a:t>
            </a:r>
            <a:r>
              <a:rPr lang="nb-NO" sz="2600" dirty="0">
                <a:solidFill>
                  <a:schemeClr val="tx1"/>
                </a:solidFill>
              </a:rPr>
              <a:t> = 5+</a:t>
            </a:r>
            <a:r>
              <a:rPr lang="nb-NO" sz="26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b-NO" sz="2600" dirty="0">
                <a:solidFill>
                  <a:schemeClr val="tx1"/>
                </a:solidFill>
              </a:rPr>
              <a:t> og 0+ hp</a:t>
            </a:r>
          </a:p>
          <a:p>
            <a:r>
              <a:rPr lang="nb-NO" sz="2600" dirty="0">
                <a:solidFill>
                  <a:schemeClr val="tx1"/>
                </a:solidFill>
              </a:rPr>
              <a:t>2</a:t>
            </a:r>
            <a:r>
              <a:rPr lang="nb-NO" sz="26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nb-NO" sz="2600" dirty="0">
                <a:solidFill>
                  <a:schemeClr val="tx1"/>
                </a:solidFill>
              </a:rPr>
              <a:t> = 5+</a:t>
            </a:r>
            <a:r>
              <a:rPr lang="nb-NO" sz="2900" dirty="0">
                <a:solidFill>
                  <a:srgbClr val="002060"/>
                </a:solidFill>
                <a:sym typeface="Symbol" panose="05050102010706020507" pitchFamily="18" charset="2"/>
              </a:rPr>
              <a:t></a:t>
            </a:r>
            <a:r>
              <a:rPr lang="nb-NO" sz="2600" dirty="0">
                <a:solidFill>
                  <a:schemeClr val="tx1"/>
                </a:solidFill>
              </a:rPr>
              <a:t> og 0+ hp</a:t>
            </a:r>
          </a:p>
          <a:p>
            <a:r>
              <a:rPr lang="nb-NO" sz="2600" dirty="0">
                <a:solidFill>
                  <a:schemeClr val="tx1"/>
                </a:solidFill>
              </a:rPr>
              <a:t>Åpner har ikke lov til å passe, og </a:t>
            </a:r>
            <a:r>
              <a:rPr lang="nb-NO" sz="2600" b="1" dirty="0">
                <a:solidFill>
                  <a:schemeClr val="tx1"/>
                </a:solidFill>
              </a:rPr>
              <a:t>MÅ</a:t>
            </a:r>
            <a:r>
              <a:rPr lang="nb-NO" sz="2600" dirty="0">
                <a:solidFill>
                  <a:schemeClr val="tx1"/>
                </a:solidFill>
              </a:rPr>
              <a:t> ta i mot overføringen med å melde hhv. </a:t>
            </a:r>
            <a:r>
              <a:rPr lang="nb-NO" sz="2600" dirty="0" err="1">
                <a:solidFill>
                  <a:schemeClr val="tx1"/>
                </a:solidFill>
              </a:rPr>
              <a:t>hj</a:t>
            </a:r>
            <a:r>
              <a:rPr lang="nb-NO" sz="2600" dirty="0">
                <a:solidFill>
                  <a:schemeClr val="tx1"/>
                </a:solidFill>
              </a:rPr>
              <a:t>/</a:t>
            </a:r>
            <a:r>
              <a:rPr lang="nb-NO" sz="2600" dirty="0" err="1">
                <a:solidFill>
                  <a:schemeClr val="tx1"/>
                </a:solidFill>
              </a:rPr>
              <a:t>sp</a:t>
            </a:r>
            <a:endParaRPr lang="nb-NO" sz="2600" dirty="0">
              <a:solidFill>
                <a:schemeClr val="tx1"/>
              </a:solidFill>
            </a:endParaRPr>
          </a:p>
          <a:p>
            <a:endParaRPr lang="nb-NO" sz="21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1203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2" name="Tittel 1">
            <a:extLst>
              <a:ext uri="{FF2B5EF4-FFF2-40B4-BE49-F238E27FC236}">
                <a16:creationId xmlns:a16="http://schemas.microsoft.com/office/drawing/2014/main" id="{5DECF42B-938C-21EC-BE26-51A050F1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56" y="344806"/>
            <a:ext cx="7673801" cy="10876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INVITTMELDING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7BD0A9AF-B336-F315-B578-215C9C78E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028" y="1524008"/>
            <a:ext cx="9308193" cy="4142146"/>
          </a:xfrm>
          <a:prstGeom prst="rect">
            <a:avLst/>
          </a:prstGeom>
        </p:spPr>
      </p:pic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2EF5393-7E50-D749-E369-D6E658BEA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2023" y="6352651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294A09A9-5501-47C1-A89A-A340965A2BE2}" type="slidenum">
              <a:rPr lang="en-US" noProof="0" smtClean="0"/>
              <a:pPr defTabSz="914400">
                <a:spcAft>
                  <a:spcPts val="600"/>
                </a:spcAft>
              </a:pPr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08310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11C046-2232-55E2-C5C8-6C653F78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01457"/>
            <a:ext cx="2779850" cy="747854"/>
          </a:xfrm>
        </p:spPr>
        <p:txBody>
          <a:bodyPr>
            <a:normAutofit/>
          </a:bodyPr>
          <a:lstStyle/>
          <a:p>
            <a:r>
              <a:rPr lang="nb-NO" sz="3200" dirty="0">
                <a:solidFill>
                  <a:schemeClr val="accent2">
                    <a:lumMod val="75000"/>
                  </a:schemeClr>
                </a:solidFill>
              </a:rPr>
              <a:t>UTGANG</a:t>
            </a:r>
          </a:p>
        </p:txBody>
      </p:sp>
      <p:pic>
        <p:nvPicPr>
          <p:cNvPr id="14" name="Plassholder for innhold 13">
            <a:extLst>
              <a:ext uri="{FF2B5EF4-FFF2-40B4-BE49-F238E27FC236}">
                <a16:creationId xmlns:a16="http://schemas.microsoft.com/office/drawing/2014/main" id="{386CB471-B14C-E60E-6CB7-B37DA9564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566" y="1929009"/>
            <a:ext cx="9263794" cy="401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5791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BAB77-79E1-4739-AA51-10C9079186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4A615295-94F6-4CE2-A1B1-6B7E1DAA5A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5334180-0405-413B-834A-44FA9E05ADB7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785</Words>
  <Application>Microsoft Office PowerPoint</Application>
  <PresentationFormat>Widescreen</PresentationFormat>
  <Paragraphs>104</Paragraphs>
  <Slides>18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Symbol</vt:lpstr>
      <vt:lpstr>Trebuchet MS</vt:lpstr>
      <vt:lpstr>Wingdings</vt:lpstr>
      <vt:lpstr>Wingdings 3</vt:lpstr>
      <vt:lpstr>Fasett</vt:lpstr>
      <vt:lpstr>GRANDMELDINGER</vt:lpstr>
      <vt:lpstr>Agenda</vt:lpstr>
      <vt:lpstr>KOMPLETT GRANDSTIGE</vt:lpstr>
      <vt:lpstr>Åpning 1 i farge – gjenmelding 1NT</vt:lpstr>
      <vt:lpstr>Åpning 1NT</vt:lpstr>
      <vt:lpstr>SVARMELDINGER</vt:lpstr>
      <vt:lpstr>OVERFØRING</vt:lpstr>
      <vt:lpstr>INVITTMELDING</vt:lpstr>
      <vt:lpstr>UTGANG</vt:lpstr>
      <vt:lpstr>STAYMAN</vt:lpstr>
      <vt:lpstr>SVARALTERNATIVER ETTER STAYMAN</vt:lpstr>
      <vt:lpstr>FORENKLET PUPPET STAYMAN</vt:lpstr>
      <vt:lpstr>Åpning 2NT – Sterk og jevn hånd</vt:lpstr>
      <vt:lpstr>Eksempel Stayman</vt:lpstr>
      <vt:lpstr>Eksempel overføring</vt:lpstr>
      <vt:lpstr>Åpning 2 – Sterk og jevn eller ujevn hånd</vt:lpstr>
      <vt:lpstr>Åpning 2 22-24 eller 25-27 hp og jevn hånd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Heidi Berre Skjæran</dc:creator>
  <cp:lastModifiedBy>Heidi Berre Skjæran</cp:lastModifiedBy>
  <cp:revision>4</cp:revision>
  <dcterms:created xsi:type="dcterms:W3CDTF">2025-11-09T11:32:27Z</dcterms:created>
  <dcterms:modified xsi:type="dcterms:W3CDTF">2025-11-09T14:41:04Z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