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74" r:id="rId2"/>
    <p:sldId id="257" r:id="rId3"/>
    <p:sldId id="258" r:id="rId4"/>
    <p:sldId id="267" r:id="rId5"/>
    <p:sldId id="268" r:id="rId6"/>
    <p:sldId id="270" r:id="rId7"/>
    <p:sldId id="273" r:id="rId8"/>
    <p:sldId id="265" r:id="rId9"/>
    <p:sldId id="266" r:id="rId10"/>
    <p:sldId id="272" r:id="rId11"/>
    <p:sldId id="269" r:id="rId12"/>
    <p:sldId id="263" r:id="rId13"/>
    <p:sldId id="260" r:id="rId14"/>
    <p:sldId id="261" r:id="rId15"/>
    <p:sldId id="264" r:id="rId16"/>
  </p:sldIdLst>
  <p:sldSz cx="12192000" cy="6858000"/>
  <p:notesSz cx="6858000" cy="994568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626A5F-510E-4E48-B29D-212D2B12136A}" v="2" dt="2024-11-10T13:37:47.34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01" d="100"/>
          <a:sy n="101" d="100"/>
        </p:scale>
        <p:origin x="66" y="2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f Johan Lundal" userId="54fac6f4431786db" providerId="LiveId" clId="{2F8A7BC6-A3F3-4689-9269-CC3E3E6BA920}"/>
    <pc:docChg chg="undo redo custSel addSld delSld modSld">
      <pc:chgData name="Leif Johan Lundal" userId="54fac6f4431786db" providerId="LiveId" clId="{2F8A7BC6-A3F3-4689-9269-CC3E3E6BA920}" dt="2024-04-28T14:39:47.785" v="2617"/>
      <pc:docMkLst>
        <pc:docMk/>
      </pc:docMkLst>
      <pc:sldChg chg="addSp delSp modSp del mod">
        <pc:chgData name="Leif Johan Lundal" userId="54fac6f4431786db" providerId="LiveId" clId="{2F8A7BC6-A3F3-4689-9269-CC3E3E6BA920}" dt="2024-04-12T21:15:04.527" v="1661" actId="47"/>
        <pc:sldMkLst>
          <pc:docMk/>
          <pc:sldMk cId="4194039996" sldId="256"/>
        </pc:sldMkLst>
        <pc:spChg chg="mod">
          <ac:chgData name="Leif Johan Lundal" userId="54fac6f4431786db" providerId="LiveId" clId="{2F8A7BC6-A3F3-4689-9269-CC3E3E6BA920}" dt="2024-04-11T15:36:52.996" v="1104" actId="14100"/>
          <ac:spMkLst>
            <pc:docMk/>
            <pc:sldMk cId="4194039996" sldId="256"/>
            <ac:spMk id="2" creationId="{BDB2D954-9AA6-1060-9F89-105CFD8676CB}"/>
          </ac:spMkLst>
        </pc:spChg>
        <pc:spChg chg="mod">
          <ac:chgData name="Leif Johan Lundal" userId="54fac6f4431786db" providerId="LiveId" clId="{2F8A7BC6-A3F3-4689-9269-CC3E3E6BA920}" dt="2024-04-11T15:24:18.554" v="1065" actId="20577"/>
          <ac:spMkLst>
            <pc:docMk/>
            <pc:sldMk cId="4194039996" sldId="256"/>
            <ac:spMk id="3" creationId="{0DCCC2A6-38B3-E816-3AC1-DE35255B01B3}"/>
          </ac:spMkLst>
        </pc:spChg>
        <pc:picChg chg="add mod">
          <ac:chgData name="Leif Johan Lundal" userId="54fac6f4431786db" providerId="LiveId" clId="{2F8A7BC6-A3F3-4689-9269-CC3E3E6BA920}" dt="2024-04-11T15:36:38.879" v="1100" actId="1076"/>
          <ac:picMkLst>
            <pc:docMk/>
            <pc:sldMk cId="4194039996" sldId="256"/>
            <ac:picMk id="5" creationId="{8243F28E-D7DD-53CC-8062-928F3F004FEF}"/>
          </ac:picMkLst>
        </pc:picChg>
        <pc:picChg chg="mod">
          <ac:chgData name="Leif Johan Lundal" userId="54fac6f4431786db" providerId="LiveId" clId="{2F8A7BC6-A3F3-4689-9269-CC3E3E6BA920}" dt="2024-04-11T15:36:27.664" v="1098" actId="1076"/>
          <ac:picMkLst>
            <pc:docMk/>
            <pc:sldMk cId="4194039996" sldId="256"/>
            <ac:picMk id="6" creationId="{75C1BA11-2099-4BA6-8D1F-64920B98060B}"/>
          </ac:picMkLst>
        </pc:picChg>
        <pc:picChg chg="del">
          <ac:chgData name="Leif Johan Lundal" userId="54fac6f4431786db" providerId="LiveId" clId="{2F8A7BC6-A3F3-4689-9269-CC3E3E6BA920}" dt="2024-04-11T16:22:32.164" v="1359" actId="478"/>
          <ac:picMkLst>
            <pc:docMk/>
            <pc:sldMk cId="4194039996" sldId="256"/>
            <ac:picMk id="1026" creationId="{172EF2EB-7B66-FDA1-0493-FC034D59A6FB}"/>
          </ac:picMkLst>
        </pc:picChg>
        <pc:picChg chg="add mod">
          <ac:chgData name="Leif Johan Lundal" userId="54fac6f4431786db" providerId="LiveId" clId="{2F8A7BC6-A3F3-4689-9269-CC3E3E6BA920}" dt="2024-04-11T16:24:37.916" v="1375" actId="14100"/>
          <ac:picMkLst>
            <pc:docMk/>
            <pc:sldMk cId="4194039996" sldId="256"/>
            <ac:picMk id="1027" creationId="{D053045E-FCF1-B329-11D1-357886992DBB}"/>
          </ac:picMkLst>
        </pc:picChg>
      </pc:sldChg>
      <pc:sldChg chg="modSp mod">
        <pc:chgData name="Leif Johan Lundal" userId="54fac6f4431786db" providerId="LiveId" clId="{2F8A7BC6-A3F3-4689-9269-CC3E3E6BA920}" dt="2024-04-12T21:21:07.933" v="1698" actId="1037"/>
        <pc:sldMkLst>
          <pc:docMk/>
          <pc:sldMk cId="678705530" sldId="257"/>
        </pc:sldMkLst>
        <pc:spChg chg="mod">
          <ac:chgData name="Leif Johan Lundal" userId="54fac6f4431786db" providerId="LiveId" clId="{2F8A7BC6-A3F3-4689-9269-CC3E3E6BA920}" dt="2024-04-12T21:20:03.788" v="1674" actId="14100"/>
          <ac:spMkLst>
            <pc:docMk/>
            <pc:sldMk cId="678705530" sldId="257"/>
            <ac:spMk id="2" creationId="{C7929990-CAF9-7716-3BE4-F9263E7B313F}"/>
          </ac:spMkLst>
        </pc:spChg>
        <pc:spChg chg="mod">
          <ac:chgData name="Leif Johan Lundal" userId="54fac6f4431786db" providerId="LiveId" clId="{2F8A7BC6-A3F3-4689-9269-CC3E3E6BA920}" dt="2024-04-12T21:21:07.933" v="1698" actId="1037"/>
          <ac:spMkLst>
            <pc:docMk/>
            <pc:sldMk cId="678705530" sldId="257"/>
            <ac:spMk id="35" creationId="{FF404F0D-E32D-B526-576E-BA42A738C579}"/>
          </ac:spMkLst>
        </pc:spChg>
        <pc:spChg chg="mod">
          <ac:chgData name="Leif Johan Lundal" userId="54fac6f4431786db" providerId="LiveId" clId="{2F8A7BC6-A3F3-4689-9269-CC3E3E6BA920}" dt="2024-04-12T21:21:02.239" v="1695" actId="1037"/>
          <ac:spMkLst>
            <pc:docMk/>
            <pc:sldMk cId="678705530" sldId="257"/>
            <ac:spMk id="36" creationId="{D297E202-F1FE-A957-51BA-8225CB23551A}"/>
          </ac:spMkLst>
        </pc:spChg>
      </pc:sldChg>
      <pc:sldChg chg="modSp mod">
        <pc:chgData name="Leif Johan Lundal" userId="54fac6f4431786db" providerId="LiveId" clId="{2F8A7BC6-A3F3-4689-9269-CC3E3E6BA920}" dt="2024-04-16T14:15:37.078" v="2359" actId="20577"/>
        <pc:sldMkLst>
          <pc:docMk/>
          <pc:sldMk cId="4138683891" sldId="258"/>
        </pc:sldMkLst>
        <pc:graphicFrameChg chg="modGraphic">
          <ac:chgData name="Leif Johan Lundal" userId="54fac6f4431786db" providerId="LiveId" clId="{2F8A7BC6-A3F3-4689-9269-CC3E3E6BA920}" dt="2024-04-16T14:15:37.078" v="2359" actId="20577"/>
          <ac:graphicFrameMkLst>
            <pc:docMk/>
            <pc:sldMk cId="4138683891" sldId="258"/>
            <ac:graphicFrameMk id="4" creationId="{1B1D6B46-BE53-0A91-0E63-DD270AF0BA45}"/>
          </ac:graphicFrameMkLst>
        </pc:graphicFrameChg>
      </pc:sldChg>
      <pc:sldChg chg="modSp mod">
        <pc:chgData name="Leif Johan Lundal" userId="54fac6f4431786db" providerId="LiveId" clId="{2F8A7BC6-A3F3-4689-9269-CC3E3E6BA920}" dt="2024-04-11T15:29:39.674" v="1096" actId="20577"/>
        <pc:sldMkLst>
          <pc:docMk/>
          <pc:sldMk cId="2854852583" sldId="260"/>
        </pc:sldMkLst>
        <pc:spChg chg="mod">
          <ac:chgData name="Leif Johan Lundal" userId="54fac6f4431786db" providerId="LiveId" clId="{2F8A7BC6-A3F3-4689-9269-CC3E3E6BA920}" dt="2024-04-11T15:29:39.674" v="1096" actId="20577"/>
          <ac:spMkLst>
            <pc:docMk/>
            <pc:sldMk cId="2854852583" sldId="260"/>
            <ac:spMk id="3" creationId="{873EC0F5-F5B3-F8AE-4BBD-6170AAEC73C2}"/>
          </ac:spMkLst>
        </pc:spChg>
      </pc:sldChg>
      <pc:sldChg chg="modSp mod">
        <pc:chgData name="Leif Johan Lundal" userId="54fac6f4431786db" providerId="LiveId" clId="{2F8A7BC6-A3F3-4689-9269-CC3E3E6BA920}" dt="2024-04-12T21:12:09.419" v="1657" actId="20577"/>
        <pc:sldMkLst>
          <pc:docMk/>
          <pc:sldMk cId="77228951" sldId="268"/>
        </pc:sldMkLst>
        <pc:spChg chg="mod">
          <ac:chgData name="Leif Johan Lundal" userId="54fac6f4431786db" providerId="LiveId" clId="{2F8A7BC6-A3F3-4689-9269-CC3E3E6BA920}" dt="2024-04-12T21:12:09.419" v="1657" actId="20577"/>
          <ac:spMkLst>
            <pc:docMk/>
            <pc:sldMk cId="77228951" sldId="268"/>
            <ac:spMk id="3" creationId="{243A749E-F66A-E6BE-FEB6-ACF187FAA990}"/>
          </ac:spMkLst>
        </pc:spChg>
      </pc:sldChg>
      <pc:sldChg chg="modSp mod">
        <pc:chgData name="Leif Johan Lundal" userId="54fac6f4431786db" providerId="LiveId" clId="{2F8A7BC6-A3F3-4689-9269-CC3E3E6BA920}" dt="2024-04-11T16:52:59.448" v="1520" actId="20577"/>
        <pc:sldMkLst>
          <pc:docMk/>
          <pc:sldMk cId="676250936" sldId="269"/>
        </pc:sldMkLst>
        <pc:spChg chg="mod">
          <ac:chgData name="Leif Johan Lundal" userId="54fac6f4431786db" providerId="LiveId" clId="{2F8A7BC6-A3F3-4689-9269-CC3E3E6BA920}" dt="2024-04-11T16:52:59.448" v="1520" actId="20577"/>
          <ac:spMkLst>
            <pc:docMk/>
            <pc:sldMk cId="676250936" sldId="269"/>
            <ac:spMk id="3" creationId="{A4A2EF9D-6299-CA53-CF34-DBB47579808D}"/>
          </ac:spMkLst>
        </pc:spChg>
      </pc:sldChg>
      <pc:sldChg chg="modSp mod">
        <pc:chgData name="Leif Johan Lundal" userId="54fac6f4431786db" providerId="LiveId" clId="{2F8A7BC6-A3F3-4689-9269-CC3E3E6BA920}" dt="2024-04-11T16:35:46.939" v="1400" actId="20577"/>
        <pc:sldMkLst>
          <pc:docMk/>
          <pc:sldMk cId="1765814151" sldId="270"/>
        </pc:sldMkLst>
        <pc:spChg chg="mod">
          <ac:chgData name="Leif Johan Lundal" userId="54fac6f4431786db" providerId="LiveId" clId="{2F8A7BC6-A3F3-4689-9269-CC3E3E6BA920}" dt="2024-04-11T16:35:46.939" v="1400" actId="20577"/>
          <ac:spMkLst>
            <pc:docMk/>
            <pc:sldMk cId="1765814151" sldId="270"/>
            <ac:spMk id="3" creationId="{6FA4892E-1716-805C-5A27-8DA4C8FCEAB7}"/>
          </ac:spMkLst>
        </pc:spChg>
      </pc:sldChg>
      <pc:sldChg chg="modSp mod">
        <pc:chgData name="Leif Johan Lundal" userId="54fac6f4431786db" providerId="LiveId" clId="{2F8A7BC6-A3F3-4689-9269-CC3E3E6BA920}" dt="2024-04-16T14:38:17.718" v="2391" actId="20577"/>
        <pc:sldMkLst>
          <pc:docMk/>
          <pc:sldMk cId="4006051686" sldId="272"/>
        </pc:sldMkLst>
        <pc:spChg chg="mod">
          <ac:chgData name="Leif Johan Lundal" userId="54fac6f4431786db" providerId="LiveId" clId="{2F8A7BC6-A3F3-4689-9269-CC3E3E6BA920}" dt="2024-04-11T16:46:10.658" v="1407" actId="1035"/>
          <ac:spMkLst>
            <pc:docMk/>
            <pc:sldMk cId="4006051686" sldId="272"/>
            <ac:spMk id="9" creationId="{D08A0BD3-31B6-0A0D-359E-FD348C37F308}"/>
          </ac:spMkLst>
        </pc:spChg>
        <pc:spChg chg="mod">
          <ac:chgData name="Leif Johan Lundal" userId="54fac6f4431786db" providerId="LiveId" clId="{2F8A7BC6-A3F3-4689-9269-CC3E3E6BA920}" dt="2024-04-11T16:46:02.766" v="1404" actId="1035"/>
          <ac:spMkLst>
            <pc:docMk/>
            <pc:sldMk cId="4006051686" sldId="272"/>
            <ac:spMk id="14" creationId="{F762EC2C-CCF6-0BBD-8634-6049F4D8269D}"/>
          </ac:spMkLst>
        </pc:spChg>
        <pc:graphicFrameChg chg="modGraphic">
          <ac:chgData name="Leif Johan Lundal" userId="54fac6f4431786db" providerId="LiveId" clId="{2F8A7BC6-A3F3-4689-9269-CC3E3E6BA920}" dt="2024-04-16T14:38:17.718" v="2391" actId="20577"/>
          <ac:graphicFrameMkLst>
            <pc:docMk/>
            <pc:sldMk cId="4006051686" sldId="272"/>
            <ac:graphicFrameMk id="4" creationId="{F583395D-7DB3-DFCA-1E4D-32156FDD9AA5}"/>
          </ac:graphicFrameMkLst>
        </pc:graphicFrameChg>
      </pc:sldChg>
      <pc:sldChg chg="modSp mod">
        <pc:chgData name="Leif Johan Lundal" userId="54fac6f4431786db" providerId="LiveId" clId="{2F8A7BC6-A3F3-4689-9269-CC3E3E6BA920}" dt="2024-04-11T15:03:48.203" v="345"/>
        <pc:sldMkLst>
          <pc:docMk/>
          <pc:sldMk cId="559941229" sldId="273"/>
        </pc:sldMkLst>
        <pc:spChg chg="mod">
          <ac:chgData name="Leif Johan Lundal" userId="54fac6f4431786db" providerId="LiveId" clId="{2F8A7BC6-A3F3-4689-9269-CC3E3E6BA920}" dt="2024-04-11T14:55:47.330" v="292" actId="14100"/>
          <ac:spMkLst>
            <pc:docMk/>
            <pc:sldMk cId="559941229" sldId="273"/>
            <ac:spMk id="2" creationId="{2106F6A4-5628-607D-B9D5-CA265DFE09FC}"/>
          </ac:spMkLst>
        </pc:spChg>
        <pc:spChg chg="mod">
          <ac:chgData name="Leif Johan Lundal" userId="54fac6f4431786db" providerId="LiveId" clId="{2F8A7BC6-A3F3-4689-9269-CC3E3E6BA920}" dt="2024-04-11T14:58:26.528" v="308" actId="20577"/>
          <ac:spMkLst>
            <pc:docMk/>
            <pc:sldMk cId="559941229" sldId="273"/>
            <ac:spMk id="3" creationId="{987EB8BA-2C32-E1A1-5D76-15A109449CCD}"/>
          </ac:spMkLst>
        </pc:spChg>
        <pc:spChg chg="mod">
          <ac:chgData name="Leif Johan Lundal" userId="54fac6f4431786db" providerId="LiveId" clId="{2F8A7BC6-A3F3-4689-9269-CC3E3E6BA920}" dt="2024-04-11T14:51:38.127" v="113" actId="14100"/>
          <ac:spMkLst>
            <pc:docMk/>
            <pc:sldMk cId="559941229" sldId="273"/>
            <ac:spMk id="7" creationId="{6BF25DD9-33CE-4DE9-81A9-ADF07A4283DA}"/>
          </ac:spMkLst>
        </pc:spChg>
        <pc:spChg chg="mod">
          <ac:chgData name="Leif Johan Lundal" userId="54fac6f4431786db" providerId="LiveId" clId="{2F8A7BC6-A3F3-4689-9269-CC3E3E6BA920}" dt="2024-04-11T14:51:48.078" v="115" actId="1035"/>
          <ac:spMkLst>
            <pc:docMk/>
            <pc:sldMk cId="559941229" sldId="273"/>
            <ac:spMk id="9" creationId="{94B4BC72-AF72-7CB0-B942-555194F48403}"/>
          </ac:spMkLst>
        </pc:spChg>
        <pc:graphicFrameChg chg="mod modGraphic">
          <ac:chgData name="Leif Johan Lundal" userId="54fac6f4431786db" providerId="LiveId" clId="{2F8A7BC6-A3F3-4689-9269-CC3E3E6BA920}" dt="2024-04-11T15:03:32.260" v="338"/>
          <ac:graphicFrameMkLst>
            <pc:docMk/>
            <pc:sldMk cId="559941229" sldId="273"/>
            <ac:graphicFrameMk id="5" creationId="{99A4D93B-109E-1489-8B83-9CD59341582D}"/>
          </ac:graphicFrameMkLst>
        </pc:graphicFrameChg>
        <pc:graphicFrameChg chg="mod modGraphic">
          <ac:chgData name="Leif Johan Lundal" userId="54fac6f4431786db" providerId="LiveId" clId="{2F8A7BC6-A3F3-4689-9269-CC3E3E6BA920}" dt="2024-04-11T15:03:40.045" v="341"/>
          <ac:graphicFrameMkLst>
            <pc:docMk/>
            <pc:sldMk cId="559941229" sldId="273"/>
            <ac:graphicFrameMk id="6" creationId="{CBC6E02B-8B92-A196-37F4-B3C3FB81799F}"/>
          </ac:graphicFrameMkLst>
        </pc:graphicFrameChg>
        <pc:graphicFrameChg chg="mod modGraphic">
          <ac:chgData name="Leif Johan Lundal" userId="54fac6f4431786db" providerId="LiveId" clId="{2F8A7BC6-A3F3-4689-9269-CC3E3E6BA920}" dt="2024-04-11T15:03:48.203" v="345"/>
          <ac:graphicFrameMkLst>
            <pc:docMk/>
            <pc:sldMk cId="559941229" sldId="273"/>
            <ac:graphicFrameMk id="8" creationId="{AA129C98-194D-B256-8209-B623739C8641}"/>
          </ac:graphicFrameMkLst>
        </pc:graphicFrameChg>
      </pc:sldChg>
      <pc:sldChg chg="addSp modSp add mod setBg modAnim">
        <pc:chgData name="Leif Johan Lundal" userId="54fac6f4431786db" providerId="LiveId" clId="{2F8A7BC6-A3F3-4689-9269-CC3E3E6BA920}" dt="2024-04-28T14:39:47.785" v="2617"/>
        <pc:sldMkLst>
          <pc:docMk/>
          <pc:sldMk cId="3463804716" sldId="274"/>
        </pc:sldMkLst>
        <pc:spChg chg="mod ord">
          <ac:chgData name="Leif Johan Lundal" userId="54fac6f4431786db" providerId="LiveId" clId="{2F8A7BC6-A3F3-4689-9269-CC3E3E6BA920}" dt="2024-04-22T20:58:09.369" v="2502" actId="14100"/>
          <ac:spMkLst>
            <pc:docMk/>
            <pc:sldMk cId="3463804716" sldId="274"/>
            <ac:spMk id="2" creationId="{BDB2D954-9AA6-1060-9F89-105CFD8676CB}"/>
          </ac:spMkLst>
        </pc:spChg>
        <pc:spChg chg="mod">
          <ac:chgData name="Leif Johan Lundal" userId="54fac6f4431786db" providerId="LiveId" clId="{2F8A7BC6-A3F3-4689-9269-CC3E3E6BA920}" dt="2024-04-22T20:57:01.570" v="2490" actId="14100"/>
          <ac:spMkLst>
            <pc:docMk/>
            <pc:sldMk cId="3463804716" sldId="274"/>
            <ac:spMk id="3" creationId="{0DCCC2A6-38B3-E816-3AC1-DE35255B01B3}"/>
          </ac:spMkLst>
        </pc:spChg>
        <pc:spChg chg="add mod">
          <ac:chgData name="Leif Johan Lundal" userId="54fac6f4431786db" providerId="LiveId" clId="{2F8A7BC6-A3F3-4689-9269-CC3E3E6BA920}" dt="2024-04-22T20:58:34.253" v="2515" actId="1038"/>
          <ac:spMkLst>
            <pc:docMk/>
            <pc:sldMk cId="3463804716" sldId="274"/>
            <ac:spMk id="8" creationId="{B77ECB01-9221-034D-9666-71B33A85724F}"/>
          </ac:spMkLst>
        </pc:spChg>
        <pc:spChg chg="add mod">
          <ac:chgData name="Leif Johan Lundal" userId="54fac6f4431786db" providerId="LiveId" clId="{2F8A7BC6-A3F3-4689-9269-CC3E3E6BA920}" dt="2024-04-22T20:57:13.858" v="2492" actId="1076"/>
          <ac:spMkLst>
            <pc:docMk/>
            <pc:sldMk cId="3463804716" sldId="274"/>
            <ac:spMk id="9" creationId="{80785B2D-8FE4-0B1C-F597-A15A3666147F}"/>
          </ac:spMkLst>
        </pc:spChg>
        <pc:picChg chg="mod">
          <ac:chgData name="Leif Johan Lundal" userId="54fac6f4431786db" providerId="LiveId" clId="{2F8A7BC6-A3F3-4689-9269-CC3E3E6BA920}" dt="2024-04-14T14:51:09.204" v="1758" actId="1036"/>
          <ac:picMkLst>
            <pc:docMk/>
            <pc:sldMk cId="3463804716" sldId="274"/>
            <ac:picMk id="4" creationId="{716DC50E-7FB8-10BF-CEF2-1F1FCE86B81B}"/>
          </ac:picMkLst>
        </pc:picChg>
        <pc:picChg chg="add mod">
          <ac:chgData name="Leif Johan Lundal" userId="54fac6f4431786db" providerId="LiveId" clId="{2F8A7BC6-A3F3-4689-9269-CC3E3E6BA920}" dt="2024-04-28T13:43:45.230" v="2586" actId="1037"/>
          <ac:picMkLst>
            <pc:docMk/>
            <pc:sldMk cId="3463804716" sldId="274"/>
            <ac:picMk id="5" creationId="{AC5ADC27-E6D1-4B6E-F086-EECD85EA646C}"/>
          </ac:picMkLst>
        </pc:picChg>
        <pc:picChg chg="mod">
          <ac:chgData name="Leif Johan Lundal" userId="54fac6f4431786db" providerId="LiveId" clId="{2F8A7BC6-A3F3-4689-9269-CC3E3E6BA920}" dt="2024-04-28T13:43:49.115" v="2588" actId="1037"/>
          <ac:picMkLst>
            <pc:docMk/>
            <pc:sldMk cId="3463804716" sldId="274"/>
            <ac:picMk id="6" creationId="{75C1BA11-2099-4BA6-8D1F-64920B98060B}"/>
          </ac:picMkLst>
        </pc:picChg>
        <pc:picChg chg="add mod modCrop">
          <ac:chgData name="Leif Johan Lundal" userId="54fac6f4431786db" providerId="LiveId" clId="{2F8A7BC6-A3F3-4689-9269-CC3E3E6BA920}" dt="2024-04-22T20:58:40.904" v="2531" actId="1037"/>
          <ac:picMkLst>
            <pc:docMk/>
            <pc:sldMk cId="3463804716" sldId="274"/>
            <ac:picMk id="7" creationId="{2C2FA7FB-7080-3140-86CE-BBB367B1085D}"/>
          </ac:picMkLst>
        </pc:picChg>
        <pc:picChg chg="mod">
          <ac:chgData name="Leif Johan Lundal" userId="54fac6f4431786db" providerId="LiveId" clId="{2F8A7BC6-A3F3-4689-9269-CC3E3E6BA920}" dt="2024-04-14T14:51:43.103" v="1774" actId="732"/>
          <ac:picMkLst>
            <pc:docMk/>
            <pc:sldMk cId="3463804716" sldId="274"/>
            <ac:picMk id="1026" creationId="{172EF2EB-7B66-FDA1-0493-FC034D59A6FB}"/>
          </ac:picMkLst>
        </pc:picChg>
      </pc:sldChg>
    </pc:docChg>
  </pc:docChgLst>
  <pc:docChgLst>
    <pc:chgData name="Leif Johan Lundal" userId="54fac6f4431786db" providerId="LiveId" clId="{75626A5F-510E-4E48-B29D-212D2B12136A}"/>
    <pc:docChg chg="custSel modSld">
      <pc:chgData name="Leif Johan Lundal" userId="54fac6f4431786db" providerId="LiveId" clId="{75626A5F-510E-4E48-B29D-212D2B12136A}" dt="2024-11-10T14:26:20.252" v="1046" actId="113"/>
      <pc:docMkLst>
        <pc:docMk/>
      </pc:docMkLst>
      <pc:sldChg chg="delSp modSp mod">
        <pc:chgData name="Leif Johan Lundal" userId="54fac6f4431786db" providerId="LiveId" clId="{75626A5F-510E-4E48-B29D-212D2B12136A}" dt="2024-11-10T14:26:20.252" v="1046" actId="113"/>
        <pc:sldMkLst>
          <pc:docMk/>
          <pc:sldMk cId="4006051686" sldId="272"/>
        </pc:sldMkLst>
        <pc:spChg chg="mod">
          <ac:chgData name="Leif Johan Lundal" userId="54fac6f4431786db" providerId="LiveId" clId="{75626A5F-510E-4E48-B29D-212D2B12136A}" dt="2024-11-10T14:04:12.093" v="452" actId="14100"/>
          <ac:spMkLst>
            <pc:docMk/>
            <pc:sldMk cId="4006051686" sldId="272"/>
            <ac:spMk id="3" creationId="{712D93E9-7A36-5622-4C69-802BB7ED184D}"/>
          </ac:spMkLst>
        </pc:spChg>
        <pc:spChg chg="mod">
          <ac:chgData name="Leif Johan Lundal" userId="54fac6f4431786db" providerId="LiveId" clId="{75626A5F-510E-4E48-B29D-212D2B12136A}" dt="2024-11-10T14:05:48.363" v="466" actId="14100"/>
          <ac:spMkLst>
            <pc:docMk/>
            <pc:sldMk cId="4006051686" sldId="272"/>
            <ac:spMk id="5" creationId="{1A5F9BA5-E38E-C3B5-837C-C4E5DB93D165}"/>
          </ac:spMkLst>
        </pc:spChg>
        <pc:spChg chg="mod">
          <ac:chgData name="Leif Johan Lundal" userId="54fac6f4431786db" providerId="LiveId" clId="{75626A5F-510E-4E48-B29D-212D2B12136A}" dt="2024-11-10T14:05:20.976" v="463" actId="1076"/>
          <ac:spMkLst>
            <pc:docMk/>
            <pc:sldMk cId="4006051686" sldId="272"/>
            <ac:spMk id="6" creationId="{701AD3C2-B462-DF45-C2B4-4014D8DE58E3}"/>
          </ac:spMkLst>
        </pc:spChg>
        <pc:spChg chg="mod">
          <ac:chgData name="Leif Johan Lundal" userId="54fac6f4431786db" providerId="LiveId" clId="{75626A5F-510E-4E48-B29D-212D2B12136A}" dt="2024-11-10T14:05:15.060" v="462" actId="1076"/>
          <ac:spMkLst>
            <pc:docMk/>
            <pc:sldMk cId="4006051686" sldId="272"/>
            <ac:spMk id="7" creationId="{76E21B91-20A5-CE01-19DC-0FECEE4BF5F2}"/>
          </ac:spMkLst>
        </pc:spChg>
        <pc:spChg chg="mod">
          <ac:chgData name="Leif Johan Lundal" userId="54fac6f4431786db" providerId="LiveId" clId="{75626A5F-510E-4E48-B29D-212D2B12136A}" dt="2024-11-10T14:04:20.557" v="453" actId="14100"/>
          <ac:spMkLst>
            <pc:docMk/>
            <pc:sldMk cId="4006051686" sldId="272"/>
            <ac:spMk id="8" creationId="{B0C37368-0593-39F0-FDE2-FAC9B9C8FEF4}"/>
          </ac:spMkLst>
        </pc:spChg>
        <pc:spChg chg="mod">
          <ac:chgData name="Leif Johan Lundal" userId="54fac6f4431786db" providerId="LiveId" clId="{75626A5F-510E-4E48-B29D-212D2B12136A}" dt="2024-11-10T14:04:50.792" v="458" actId="1076"/>
          <ac:spMkLst>
            <pc:docMk/>
            <pc:sldMk cId="4006051686" sldId="272"/>
            <ac:spMk id="9" creationId="{D08A0BD3-31B6-0A0D-359E-FD348C37F308}"/>
          </ac:spMkLst>
        </pc:spChg>
        <pc:spChg chg="mod">
          <ac:chgData name="Leif Johan Lundal" userId="54fac6f4431786db" providerId="LiveId" clId="{75626A5F-510E-4E48-B29D-212D2B12136A}" dt="2024-11-10T14:06:24.366" v="471" actId="1036"/>
          <ac:spMkLst>
            <pc:docMk/>
            <pc:sldMk cId="4006051686" sldId="272"/>
            <ac:spMk id="10" creationId="{1E67DB40-5CC0-C3CA-202B-4933885127D9}"/>
          </ac:spMkLst>
        </pc:spChg>
        <pc:spChg chg="del">
          <ac:chgData name="Leif Johan Lundal" userId="54fac6f4431786db" providerId="LiveId" clId="{75626A5F-510E-4E48-B29D-212D2B12136A}" dt="2024-11-10T13:37:58.354" v="71" actId="478"/>
          <ac:spMkLst>
            <pc:docMk/>
            <pc:sldMk cId="4006051686" sldId="272"/>
            <ac:spMk id="11" creationId="{6B627A03-D2E3-53EC-43B7-1A87EDEA6B5C}"/>
          </ac:spMkLst>
        </pc:spChg>
        <pc:spChg chg="mod">
          <ac:chgData name="Leif Johan Lundal" userId="54fac6f4431786db" providerId="LiveId" clId="{75626A5F-510E-4E48-B29D-212D2B12136A}" dt="2024-11-10T14:05:43.345" v="465" actId="1076"/>
          <ac:spMkLst>
            <pc:docMk/>
            <pc:sldMk cId="4006051686" sldId="272"/>
            <ac:spMk id="12" creationId="{2F43AE6F-0BB9-266F-D1F7-8955C9255F96}"/>
          </ac:spMkLst>
        </pc:spChg>
        <pc:spChg chg="mod">
          <ac:chgData name="Leif Johan Lundal" userId="54fac6f4431786db" providerId="LiveId" clId="{75626A5F-510E-4E48-B29D-212D2B12136A}" dt="2024-11-10T14:04:25.690" v="454" actId="1076"/>
          <ac:spMkLst>
            <pc:docMk/>
            <pc:sldMk cId="4006051686" sldId="272"/>
            <ac:spMk id="13" creationId="{56AB6631-1DBC-FEAC-E76E-F99B7890B299}"/>
          </ac:spMkLst>
        </pc:spChg>
        <pc:spChg chg="mod">
          <ac:chgData name="Leif Johan Lundal" userId="54fac6f4431786db" providerId="LiveId" clId="{75626A5F-510E-4E48-B29D-212D2B12136A}" dt="2024-11-10T14:06:06.158" v="468" actId="1035"/>
          <ac:spMkLst>
            <pc:docMk/>
            <pc:sldMk cId="4006051686" sldId="272"/>
            <ac:spMk id="14" creationId="{F762EC2C-CCF6-0BBD-8634-6049F4D8269D}"/>
          </ac:spMkLst>
        </pc:spChg>
        <pc:graphicFrameChg chg="mod modGraphic">
          <ac:chgData name="Leif Johan Lundal" userId="54fac6f4431786db" providerId="LiveId" clId="{75626A5F-510E-4E48-B29D-212D2B12136A}" dt="2024-11-10T14:26:20.252" v="1046" actId="113"/>
          <ac:graphicFrameMkLst>
            <pc:docMk/>
            <pc:sldMk cId="4006051686" sldId="272"/>
            <ac:graphicFrameMk id="4" creationId="{F583395D-7DB3-DFCA-1E4D-32156FDD9AA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003CA7FB-D7F0-4D42-ADB8-7437C50925D3}" type="datetimeFigureOut">
              <a:rPr lang="nb-NO" smtClean="0"/>
              <a:t>10.11.2024</a:t>
            </a:fld>
            <a:endParaRPr lang="nb-NO"/>
          </a:p>
        </p:txBody>
      </p:sp>
      <p:sp>
        <p:nvSpPr>
          <p:cNvPr id="4" name="Plassholder for lysbilde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F05901DB-9592-4963-8AE9-A688688B90C7}" type="slidenum">
              <a:rPr lang="nb-NO" smtClean="0"/>
              <a:t>‹#›</a:t>
            </a:fld>
            <a:endParaRPr lang="nb-NO"/>
          </a:p>
        </p:txBody>
      </p:sp>
    </p:spTree>
    <p:extLst>
      <p:ext uri="{BB962C8B-B14F-4D97-AF65-F5344CB8AC3E}">
        <p14:creationId xmlns:p14="http://schemas.microsoft.com/office/powerpoint/2010/main" val="44558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C783C4-46A8-EA99-AB51-8CAEABEA372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2A10097-BD75-80A9-CB95-1FF99A6F73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15CB8E8A-125C-CBD9-E05C-DA94172E8C17}"/>
              </a:ext>
            </a:extLst>
          </p:cNvPr>
          <p:cNvSpPr>
            <a:spLocks noGrp="1"/>
          </p:cNvSpPr>
          <p:nvPr>
            <p:ph type="dt" sz="half" idx="10"/>
          </p:nvPr>
        </p:nvSpPr>
        <p:spPr/>
        <p:txBody>
          <a:bodyPr/>
          <a:lstStyle/>
          <a:p>
            <a:fld id="{B53E4893-49A2-4B75-8031-5B6186928FB0}" type="datetime1">
              <a:rPr lang="nb-NO" smtClean="0"/>
              <a:t>10.11.2024</a:t>
            </a:fld>
            <a:endParaRPr lang="nb-NO"/>
          </a:p>
        </p:txBody>
      </p:sp>
      <p:sp>
        <p:nvSpPr>
          <p:cNvPr id="5" name="Plassholder for bunntekst 4">
            <a:extLst>
              <a:ext uri="{FF2B5EF4-FFF2-40B4-BE49-F238E27FC236}">
                <a16:creationId xmlns:a16="http://schemas.microsoft.com/office/drawing/2014/main" id="{F242074C-4894-1C17-622E-9FCE2AA8FD5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F875E7C-D87A-D624-3205-9CA4DEB94792}"/>
              </a:ext>
            </a:extLst>
          </p:cNvPr>
          <p:cNvSpPr>
            <a:spLocks noGrp="1"/>
          </p:cNvSpPr>
          <p:nvPr>
            <p:ph type="sldNum" sz="quarter" idx="12"/>
          </p:nvPr>
        </p:nvSpPr>
        <p:spPr/>
        <p:txBody>
          <a:bodyPr/>
          <a:lstStyle/>
          <a:p>
            <a:fld id="{8017909C-5AD9-4EA6-8D78-71BE06E1F6DE}" type="slidenum">
              <a:rPr lang="nb-NO" smtClean="0"/>
              <a:t>‹#›</a:t>
            </a:fld>
            <a:endParaRPr lang="nb-NO"/>
          </a:p>
        </p:txBody>
      </p:sp>
    </p:spTree>
    <p:extLst>
      <p:ext uri="{BB962C8B-B14F-4D97-AF65-F5344CB8AC3E}">
        <p14:creationId xmlns:p14="http://schemas.microsoft.com/office/powerpoint/2010/main" val="1785114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3542E5-FB4B-0ACE-1732-3162E8AE9932}"/>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FB4F1EF-E5D7-39CE-357F-75EB47D253A1}"/>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5B5AD28-6489-A8A5-CA9E-9412CCC1620B}"/>
              </a:ext>
            </a:extLst>
          </p:cNvPr>
          <p:cNvSpPr>
            <a:spLocks noGrp="1"/>
          </p:cNvSpPr>
          <p:nvPr>
            <p:ph type="dt" sz="half" idx="10"/>
          </p:nvPr>
        </p:nvSpPr>
        <p:spPr/>
        <p:txBody>
          <a:bodyPr/>
          <a:lstStyle/>
          <a:p>
            <a:fld id="{65C6418C-71F8-46AA-8364-F3B43A2A605B}" type="datetime1">
              <a:rPr lang="nb-NO" smtClean="0"/>
              <a:t>10.11.2024</a:t>
            </a:fld>
            <a:endParaRPr lang="nb-NO"/>
          </a:p>
        </p:txBody>
      </p:sp>
      <p:sp>
        <p:nvSpPr>
          <p:cNvPr id="5" name="Plassholder for bunntekst 4">
            <a:extLst>
              <a:ext uri="{FF2B5EF4-FFF2-40B4-BE49-F238E27FC236}">
                <a16:creationId xmlns:a16="http://schemas.microsoft.com/office/drawing/2014/main" id="{A8456207-6115-048E-03E0-8A289F6EB0E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C50EB6C-658C-F081-55CC-AEA8CF78C741}"/>
              </a:ext>
            </a:extLst>
          </p:cNvPr>
          <p:cNvSpPr>
            <a:spLocks noGrp="1"/>
          </p:cNvSpPr>
          <p:nvPr>
            <p:ph type="sldNum" sz="quarter" idx="12"/>
          </p:nvPr>
        </p:nvSpPr>
        <p:spPr/>
        <p:txBody>
          <a:bodyPr/>
          <a:lstStyle/>
          <a:p>
            <a:fld id="{8017909C-5AD9-4EA6-8D78-71BE06E1F6DE}" type="slidenum">
              <a:rPr lang="nb-NO" smtClean="0"/>
              <a:t>‹#›</a:t>
            </a:fld>
            <a:endParaRPr lang="nb-NO"/>
          </a:p>
        </p:txBody>
      </p:sp>
    </p:spTree>
    <p:extLst>
      <p:ext uri="{BB962C8B-B14F-4D97-AF65-F5344CB8AC3E}">
        <p14:creationId xmlns:p14="http://schemas.microsoft.com/office/powerpoint/2010/main" val="1602590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5758EFBD-3D0A-1EFF-F533-42BDC520F96D}"/>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1222723C-10BE-9837-B35A-817C1DF78F79}"/>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59D0C70-409E-9259-4A8A-25E43BF94CD5}"/>
              </a:ext>
            </a:extLst>
          </p:cNvPr>
          <p:cNvSpPr>
            <a:spLocks noGrp="1"/>
          </p:cNvSpPr>
          <p:nvPr>
            <p:ph type="dt" sz="half" idx="10"/>
          </p:nvPr>
        </p:nvSpPr>
        <p:spPr/>
        <p:txBody>
          <a:bodyPr/>
          <a:lstStyle/>
          <a:p>
            <a:fld id="{EEC5F821-192B-41D5-989D-268EA2B4D7D4}" type="datetime1">
              <a:rPr lang="nb-NO" smtClean="0"/>
              <a:t>10.11.2024</a:t>
            </a:fld>
            <a:endParaRPr lang="nb-NO"/>
          </a:p>
        </p:txBody>
      </p:sp>
      <p:sp>
        <p:nvSpPr>
          <p:cNvPr id="5" name="Plassholder for bunntekst 4">
            <a:extLst>
              <a:ext uri="{FF2B5EF4-FFF2-40B4-BE49-F238E27FC236}">
                <a16:creationId xmlns:a16="http://schemas.microsoft.com/office/drawing/2014/main" id="{9048BE18-DAA2-5796-85C7-EB318A66C6B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0F96072-7157-ED03-03CA-0EFA5FE2F0D3}"/>
              </a:ext>
            </a:extLst>
          </p:cNvPr>
          <p:cNvSpPr>
            <a:spLocks noGrp="1"/>
          </p:cNvSpPr>
          <p:nvPr>
            <p:ph type="sldNum" sz="quarter" idx="12"/>
          </p:nvPr>
        </p:nvSpPr>
        <p:spPr/>
        <p:txBody>
          <a:bodyPr/>
          <a:lstStyle/>
          <a:p>
            <a:fld id="{8017909C-5AD9-4EA6-8D78-71BE06E1F6DE}" type="slidenum">
              <a:rPr lang="nb-NO" smtClean="0"/>
              <a:t>‹#›</a:t>
            </a:fld>
            <a:endParaRPr lang="nb-NO"/>
          </a:p>
        </p:txBody>
      </p:sp>
    </p:spTree>
    <p:extLst>
      <p:ext uri="{BB962C8B-B14F-4D97-AF65-F5344CB8AC3E}">
        <p14:creationId xmlns:p14="http://schemas.microsoft.com/office/powerpoint/2010/main" val="427479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CB5506-336E-26F6-8A40-B88C96C6627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82CCA8A-B79C-8181-3F7F-68E4CE1E2DA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385E461-9629-2071-32B5-F3434A69FA8E}"/>
              </a:ext>
            </a:extLst>
          </p:cNvPr>
          <p:cNvSpPr>
            <a:spLocks noGrp="1"/>
          </p:cNvSpPr>
          <p:nvPr>
            <p:ph type="dt" sz="half" idx="10"/>
          </p:nvPr>
        </p:nvSpPr>
        <p:spPr/>
        <p:txBody>
          <a:bodyPr/>
          <a:lstStyle/>
          <a:p>
            <a:fld id="{3E9E0701-036B-4810-9337-C97A101F3868}" type="datetime1">
              <a:rPr lang="nb-NO" smtClean="0"/>
              <a:t>10.11.2024</a:t>
            </a:fld>
            <a:endParaRPr lang="nb-NO"/>
          </a:p>
        </p:txBody>
      </p:sp>
      <p:sp>
        <p:nvSpPr>
          <p:cNvPr id="5" name="Plassholder for bunntekst 4">
            <a:extLst>
              <a:ext uri="{FF2B5EF4-FFF2-40B4-BE49-F238E27FC236}">
                <a16:creationId xmlns:a16="http://schemas.microsoft.com/office/drawing/2014/main" id="{ACD4E560-81CF-3DBD-586E-43F359FF25A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40325AE-07C2-E08A-E7AC-42C4E0F0230F}"/>
              </a:ext>
            </a:extLst>
          </p:cNvPr>
          <p:cNvSpPr>
            <a:spLocks noGrp="1"/>
          </p:cNvSpPr>
          <p:nvPr>
            <p:ph type="sldNum" sz="quarter" idx="12"/>
          </p:nvPr>
        </p:nvSpPr>
        <p:spPr/>
        <p:txBody>
          <a:bodyPr/>
          <a:lstStyle/>
          <a:p>
            <a:fld id="{8017909C-5AD9-4EA6-8D78-71BE06E1F6DE}" type="slidenum">
              <a:rPr lang="nb-NO" smtClean="0"/>
              <a:t>‹#›</a:t>
            </a:fld>
            <a:endParaRPr lang="nb-NO"/>
          </a:p>
        </p:txBody>
      </p:sp>
    </p:spTree>
    <p:extLst>
      <p:ext uri="{BB962C8B-B14F-4D97-AF65-F5344CB8AC3E}">
        <p14:creationId xmlns:p14="http://schemas.microsoft.com/office/powerpoint/2010/main" val="189598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0E006F-4A79-912D-19CF-E4B0B561111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98CB197E-CAE3-2390-2E0B-A7D0B1671CC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C74B63B3-4106-2879-E80C-05E3C9524F07}"/>
              </a:ext>
            </a:extLst>
          </p:cNvPr>
          <p:cNvSpPr>
            <a:spLocks noGrp="1"/>
          </p:cNvSpPr>
          <p:nvPr>
            <p:ph type="dt" sz="half" idx="10"/>
          </p:nvPr>
        </p:nvSpPr>
        <p:spPr/>
        <p:txBody>
          <a:bodyPr/>
          <a:lstStyle/>
          <a:p>
            <a:fld id="{BCE7C278-1389-4215-8632-E1FB466EEBD3}" type="datetime1">
              <a:rPr lang="nb-NO" smtClean="0"/>
              <a:t>10.11.2024</a:t>
            </a:fld>
            <a:endParaRPr lang="nb-NO"/>
          </a:p>
        </p:txBody>
      </p:sp>
      <p:sp>
        <p:nvSpPr>
          <p:cNvPr id="5" name="Plassholder for bunntekst 4">
            <a:extLst>
              <a:ext uri="{FF2B5EF4-FFF2-40B4-BE49-F238E27FC236}">
                <a16:creationId xmlns:a16="http://schemas.microsoft.com/office/drawing/2014/main" id="{19C3E458-3764-7988-BEAA-0878F11E86C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076825B-E927-718E-EFD9-BF99DACDFDFF}"/>
              </a:ext>
            </a:extLst>
          </p:cNvPr>
          <p:cNvSpPr>
            <a:spLocks noGrp="1"/>
          </p:cNvSpPr>
          <p:nvPr>
            <p:ph type="sldNum" sz="quarter" idx="12"/>
          </p:nvPr>
        </p:nvSpPr>
        <p:spPr/>
        <p:txBody>
          <a:bodyPr/>
          <a:lstStyle/>
          <a:p>
            <a:fld id="{8017909C-5AD9-4EA6-8D78-71BE06E1F6DE}" type="slidenum">
              <a:rPr lang="nb-NO" smtClean="0"/>
              <a:t>‹#›</a:t>
            </a:fld>
            <a:endParaRPr lang="nb-NO"/>
          </a:p>
        </p:txBody>
      </p:sp>
    </p:spTree>
    <p:extLst>
      <p:ext uri="{BB962C8B-B14F-4D97-AF65-F5344CB8AC3E}">
        <p14:creationId xmlns:p14="http://schemas.microsoft.com/office/powerpoint/2010/main" val="492389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77BEE8-238D-6C57-F9A1-1ABD01A7FE27}"/>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5D89BFF-E842-8728-9971-744DF4595C3F}"/>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C99EA36D-3D30-1C91-EC99-055207EAF0D9}"/>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721CD51A-104B-017A-EA56-AF8CEF566409}"/>
              </a:ext>
            </a:extLst>
          </p:cNvPr>
          <p:cNvSpPr>
            <a:spLocks noGrp="1"/>
          </p:cNvSpPr>
          <p:nvPr>
            <p:ph type="dt" sz="half" idx="10"/>
          </p:nvPr>
        </p:nvSpPr>
        <p:spPr/>
        <p:txBody>
          <a:bodyPr/>
          <a:lstStyle/>
          <a:p>
            <a:fld id="{C271B553-E1DF-48CE-A044-18664890CDAD}" type="datetime1">
              <a:rPr lang="nb-NO" smtClean="0"/>
              <a:t>10.11.2024</a:t>
            </a:fld>
            <a:endParaRPr lang="nb-NO"/>
          </a:p>
        </p:txBody>
      </p:sp>
      <p:sp>
        <p:nvSpPr>
          <p:cNvPr id="6" name="Plassholder for bunntekst 5">
            <a:extLst>
              <a:ext uri="{FF2B5EF4-FFF2-40B4-BE49-F238E27FC236}">
                <a16:creationId xmlns:a16="http://schemas.microsoft.com/office/drawing/2014/main" id="{51041AFD-CF80-701E-A6E1-1F72E85FEE5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2FEFDA8-70BF-84EA-C28E-EE76A246EAF1}"/>
              </a:ext>
            </a:extLst>
          </p:cNvPr>
          <p:cNvSpPr>
            <a:spLocks noGrp="1"/>
          </p:cNvSpPr>
          <p:nvPr>
            <p:ph type="sldNum" sz="quarter" idx="12"/>
          </p:nvPr>
        </p:nvSpPr>
        <p:spPr/>
        <p:txBody>
          <a:bodyPr/>
          <a:lstStyle/>
          <a:p>
            <a:fld id="{8017909C-5AD9-4EA6-8D78-71BE06E1F6DE}" type="slidenum">
              <a:rPr lang="nb-NO" smtClean="0"/>
              <a:t>‹#›</a:t>
            </a:fld>
            <a:endParaRPr lang="nb-NO"/>
          </a:p>
        </p:txBody>
      </p:sp>
    </p:spTree>
    <p:extLst>
      <p:ext uri="{BB962C8B-B14F-4D97-AF65-F5344CB8AC3E}">
        <p14:creationId xmlns:p14="http://schemas.microsoft.com/office/powerpoint/2010/main" val="240226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A99A60-56BD-63F4-DA9C-13CB8CABD525}"/>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2E49931E-EE6D-93AF-ECD5-4ADD64F81E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B728DB4B-2288-B6F0-4777-67D35467370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87C8C360-1106-7192-576F-8BD85E9F62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FF56999E-6FBE-EB87-8C29-C2E69E23678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5B92CE3-6154-96E4-336B-A0DC4DCB8EC9}"/>
              </a:ext>
            </a:extLst>
          </p:cNvPr>
          <p:cNvSpPr>
            <a:spLocks noGrp="1"/>
          </p:cNvSpPr>
          <p:nvPr>
            <p:ph type="dt" sz="half" idx="10"/>
          </p:nvPr>
        </p:nvSpPr>
        <p:spPr/>
        <p:txBody>
          <a:bodyPr/>
          <a:lstStyle/>
          <a:p>
            <a:fld id="{BDD48244-C8A2-4AB4-AEAE-C6FFD6A751BE}" type="datetime1">
              <a:rPr lang="nb-NO" smtClean="0"/>
              <a:t>10.11.2024</a:t>
            </a:fld>
            <a:endParaRPr lang="nb-NO"/>
          </a:p>
        </p:txBody>
      </p:sp>
      <p:sp>
        <p:nvSpPr>
          <p:cNvPr id="8" name="Plassholder for bunntekst 7">
            <a:extLst>
              <a:ext uri="{FF2B5EF4-FFF2-40B4-BE49-F238E27FC236}">
                <a16:creationId xmlns:a16="http://schemas.microsoft.com/office/drawing/2014/main" id="{F63C13B7-938A-99BA-F381-5E02270F5A87}"/>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9606A89-9776-CE8D-C74D-494C66D75951}"/>
              </a:ext>
            </a:extLst>
          </p:cNvPr>
          <p:cNvSpPr>
            <a:spLocks noGrp="1"/>
          </p:cNvSpPr>
          <p:nvPr>
            <p:ph type="sldNum" sz="quarter" idx="12"/>
          </p:nvPr>
        </p:nvSpPr>
        <p:spPr/>
        <p:txBody>
          <a:bodyPr/>
          <a:lstStyle/>
          <a:p>
            <a:fld id="{8017909C-5AD9-4EA6-8D78-71BE06E1F6DE}" type="slidenum">
              <a:rPr lang="nb-NO" smtClean="0"/>
              <a:t>‹#›</a:t>
            </a:fld>
            <a:endParaRPr lang="nb-NO"/>
          </a:p>
        </p:txBody>
      </p:sp>
    </p:spTree>
    <p:extLst>
      <p:ext uri="{BB962C8B-B14F-4D97-AF65-F5344CB8AC3E}">
        <p14:creationId xmlns:p14="http://schemas.microsoft.com/office/powerpoint/2010/main" val="3362251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3928E0-3A80-0046-965F-DB2C0F82A505}"/>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8A62EC1-F211-0612-CCE3-72BE4A43ABB3}"/>
              </a:ext>
            </a:extLst>
          </p:cNvPr>
          <p:cNvSpPr>
            <a:spLocks noGrp="1"/>
          </p:cNvSpPr>
          <p:nvPr>
            <p:ph type="dt" sz="half" idx="10"/>
          </p:nvPr>
        </p:nvSpPr>
        <p:spPr/>
        <p:txBody>
          <a:bodyPr/>
          <a:lstStyle/>
          <a:p>
            <a:fld id="{D6762961-7B41-4635-B0DD-BDE85F9D5C7E}" type="datetime1">
              <a:rPr lang="nb-NO" smtClean="0"/>
              <a:t>10.11.2024</a:t>
            </a:fld>
            <a:endParaRPr lang="nb-NO"/>
          </a:p>
        </p:txBody>
      </p:sp>
      <p:sp>
        <p:nvSpPr>
          <p:cNvPr id="4" name="Plassholder for bunntekst 3">
            <a:extLst>
              <a:ext uri="{FF2B5EF4-FFF2-40B4-BE49-F238E27FC236}">
                <a16:creationId xmlns:a16="http://schemas.microsoft.com/office/drawing/2014/main" id="{46A97FAF-ACA9-E6BE-710C-24E4985531D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62CAE62-2D67-7B5F-F057-5F26D95D0633}"/>
              </a:ext>
            </a:extLst>
          </p:cNvPr>
          <p:cNvSpPr>
            <a:spLocks noGrp="1"/>
          </p:cNvSpPr>
          <p:nvPr>
            <p:ph type="sldNum" sz="quarter" idx="12"/>
          </p:nvPr>
        </p:nvSpPr>
        <p:spPr/>
        <p:txBody>
          <a:bodyPr/>
          <a:lstStyle/>
          <a:p>
            <a:fld id="{8017909C-5AD9-4EA6-8D78-71BE06E1F6DE}" type="slidenum">
              <a:rPr lang="nb-NO" smtClean="0"/>
              <a:t>‹#›</a:t>
            </a:fld>
            <a:endParaRPr lang="nb-NO"/>
          </a:p>
        </p:txBody>
      </p:sp>
    </p:spTree>
    <p:extLst>
      <p:ext uri="{BB962C8B-B14F-4D97-AF65-F5344CB8AC3E}">
        <p14:creationId xmlns:p14="http://schemas.microsoft.com/office/powerpoint/2010/main" val="29067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EA09BF2-19CD-964A-B59D-D739BAE50539}"/>
              </a:ext>
            </a:extLst>
          </p:cNvPr>
          <p:cNvSpPr>
            <a:spLocks noGrp="1"/>
          </p:cNvSpPr>
          <p:nvPr>
            <p:ph type="dt" sz="half" idx="10"/>
          </p:nvPr>
        </p:nvSpPr>
        <p:spPr/>
        <p:txBody>
          <a:bodyPr/>
          <a:lstStyle/>
          <a:p>
            <a:fld id="{4BB1DB40-F897-4BCE-9F86-33A5946FB475}" type="datetime1">
              <a:rPr lang="nb-NO" smtClean="0"/>
              <a:t>10.11.2024</a:t>
            </a:fld>
            <a:endParaRPr lang="nb-NO"/>
          </a:p>
        </p:txBody>
      </p:sp>
      <p:sp>
        <p:nvSpPr>
          <p:cNvPr id="3" name="Plassholder for bunntekst 2">
            <a:extLst>
              <a:ext uri="{FF2B5EF4-FFF2-40B4-BE49-F238E27FC236}">
                <a16:creationId xmlns:a16="http://schemas.microsoft.com/office/drawing/2014/main" id="{97A0A7EA-9740-AE2D-91DD-F4645354BC52}"/>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74E8100-12F8-41FA-F813-1085AC4A018D}"/>
              </a:ext>
            </a:extLst>
          </p:cNvPr>
          <p:cNvSpPr>
            <a:spLocks noGrp="1"/>
          </p:cNvSpPr>
          <p:nvPr>
            <p:ph type="sldNum" sz="quarter" idx="12"/>
          </p:nvPr>
        </p:nvSpPr>
        <p:spPr/>
        <p:txBody>
          <a:bodyPr/>
          <a:lstStyle/>
          <a:p>
            <a:fld id="{8017909C-5AD9-4EA6-8D78-71BE06E1F6DE}" type="slidenum">
              <a:rPr lang="nb-NO" smtClean="0"/>
              <a:t>‹#›</a:t>
            </a:fld>
            <a:endParaRPr lang="nb-NO"/>
          </a:p>
        </p:txBody>
      </p:sp>
    </p:spTree>
    <p:extLst>
      <p:ext uri="{BB962C8B-B14F-4D97-AF65-F5344CB8AC3E}">
        <p14:creationId xmlns:p14="http://schemas.microsoft.com/office/powerpoint/2010/main" val="352495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F3856F-1E6D-8A1A-F4CA-5D6C01D89E1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EAF35A1-3930-7140-D030-11A5F9FBEC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3EF3276-603B-DF8B-DAEF-BB558EC07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82AD9A2-1078-6FE4-C425-8718AEFE252B}"/>
              </a:ext>
            </a:extLst>
          </p:cNvPr>
          <p:cNvSpPr>
            <a:spLocks noGrp="1"/>
          </p:cNvSpPr>
          <p:nvPr>
            <p:ph type="dt" sz="half" idx="10"/>
          </p:nvPr>
        </p:nvSpPr>
        <p:spPr/>
        <p:txBody>
          <a:bodyPr/>
          <a:lstStyle/>
          <a:p>
            <a:fld id="{4D32B21A-6D56-40BD-BE2C-6FA711E3D5EE}" type="datetime1">
              <a:rPr lang="nb-NO" smtClean="0"/>
              <a:t>10.11.2024</a:t>
            </a:fld>
            <a:endParaRPr lang="nb-NO"/>
          </a:p>
        </p:txBody>
      </p:sp>
      <p:sp>
        <p:nvSpPr>
          <p:cNvPr id="6" name="Plassholder for bunntekst 5">
            <a:extLst>
              <a:ext uri="{FF2B5EF4-FFF2-40B4-BE49-F238E27FC236}">
                <a16:creationId xmlns:a16="http://schemas.microsoft.com/office/drawing/2014/main" id="{EB2DB16E-35E6-A67B-6517-C8A0381884A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95A1870-5382-9A3E-A7FE-98D95371C305}"/>
              </a:ext>
            </a:extLst>
          </p:cNvPr>
          <p:cNvSpPr>
            <a:spLocks noGrp="1"/>
          </p:cNvSpPr>
          <p:nvPr>
            <p:ph type="sldNum" sz="quarter" idx="12"/>
          </p:nvPr>
        </p:nvSpPr>
        <p:spPr/>
        <p:txBody>
          <a:bodyPr/>
          <a:lstStyle/>
          <a:p>
            <a:fld id="{8017909C-5AD9-4EA6-8D78-71BE06E1F6DE}" type="slidenum">
              <a:rPr lang="nb-NO" smtClean="0"/>
              <a:t>‹#›</a:t>
            </a:fld>
            <a:endParaRPr lang="nb-NO"/>
          </a:p>
        </p:txBody>
      </p:sp>
    </p:spTree>
    <p:extLst>
      <p:ext uri="{BB962C8B-B14F-4D97-AF65-F5344CB8AC3E}">
        <p14:creationId xmlns:p14="http://schemas.microsoft.com/office/powerpoint/2010/main" val="189787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AC791F-412A-F370-50AF-312A720ED2A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B1912331-DB2D-02D3-4A81-4A1F7F6F0C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34D937C8-A60A-C42E-0CD2-59DA8B640D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278A2B9-335C-A188-2CD9-BB8032E2B4A8}"/>
              </a:ext>
            </a:extLst>
          </p:cNvPr>
          <p:cNvSpPr>
            <a:spLocks noGrp="1"/>
          </p:cNvSpPr>
          <p:nvPr>
            <p:ph type="dt" sz="half" idx="10"/>
          </p:nvPr>
        </p:nvSpPr>
        <p:spPr/>
        <p:txBody>
          <a:bodyPr/>
          <a:lstStyle/>
          <a:p>
            <a:fld id="{4584D65A-0B62-4D35-9A85-13C482F01D5D}" type="datetime1">
              <a:rPr lang="nb-NO" smtClean="0"/>
              <a:t>10.11.2024</a:t>
            </a:fld>
            <a:endParaRPr lang="nb-NO"/>
          </a:p>
        </p:txBody>
      </p:sp>
      <p:sp>
        <p:nvSpPr>
          <p:cNvPr id="6" name="Plassholder for bunntekst 5">
            <a:extLst>
              <a:ext uri="{FF2B5EF4-FFF2-40B4-BE49-F238E27FC236}">
                <a16:creationId xmlns:a16="http://schemas.microsoft.com/office/drawing/2014/main" id="{5617BB0A-0E59-1D0D-3FA0-62400D3B95A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722CB91-18EF-AB96-58DC-92D7037A2FE0}"/>
              </a:ext>
            </a:extLst>
          </p:cNvPr>
          <p:cNvSpPr>
            <a:spLocks noGrp="1"/>
          </p:cNvSpPr>
          <p:nvPr>
            <p:ph type="sldNum" sz="quarter" idx="12"/>
          </p:nvPr>
        </p:nvSpPr>
        <p:spPr/>
        <p:txBody>
          <a:bodyPr/>
          <a:lstStyle/>
          <a:p>
            <a:fld id="{8017909C-5AD9-4EA6-8D78-71BE06E1F6DE}" type="slidenum">
              <a:rPr lang="nb-NO" smtClean="0"/>
              <a:t>‹#›</a:t>
            </a:fld>
            <a:endParaRPr lang="nb-NO"/>
          </a:p>
        </p:txBody>
      </p:sp>
    </p:spTree>
    <p:extLst>
      <p:ext uri="{BB962C8B-B14F-4D97-AF65-F5344CB8AC3E}">
        <p14:creationId xmlns:p14="http://schemas.microsoft.com/office/powerpoint/2010/main" val="269234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0061101-B60C-6171-4792-E51F05070D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84E0F4BB-E481-FA84-0E76-4728BD593D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A067727-3634-3A28-BD7B-89C7B0A91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B71352-81D1-41DA-9398-4684290FAB18}" type="datetime1">
              <a:rPr lang="nb-NO" smtClean="0"/>
              <a:t>10.11.2024</a:t>
            </a:fld>
            <a:endParaRPr lang="nb-NO"/>
          </a:p>
        </p:txBody>
      </p:sp>
      <p:sp>
        <p:nvSpPr>
          <p:cNvPr id="5" name="Plassholder for bunntekst 4">
            <a:extLst>
              <a:ext uri="{FF2B5EF4-FFF2-40B4-BE49-F238E27FC236}">
                <a16:creationId xmlns:a16="http://schemas.microsoft.com/office/drawing/2014/main" id="{46C21489-7413-2FB3-0565-7C151DB91B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631F1012-E3A0-DBDD-E901-6F6D980926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17909C-5AD9-4EA6-8D78-71BE06E1F6DE}" type="slidenum">
              <a:rPr lang="nb-NO" smtClean="0"/>
              <a:t>‹#›</a:t>
            </a:fld>
            <a:endParaRPr lang="nb-NO"/>
          </a:p>
        </p:txBody>
      </p:sp>
    </p:spTree>
    <p:extLst>
      <p:ext uri="{BB962C8B-B14F-4D97-AF65-F5344CB8AC3E}">
        <p14:creationId xmlns:p14="http://schemas.microsoft.com/office/powerpoint/2010/main" val="2045794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skimbk.org/Systemer-konvensjoner" TargetMode="External"/><Relationship Id="rId7" Type="http://schemas.openxmlformats.org/officeDocument/2006/relationships/image" Target="../media/image4.png"/><Relationship Id="rId2" Type="http://schemas.openxmlformats.org/officeDocument/2006/relationships/hyperlink" Target="mailto:johlunda@online.no"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0DCCC2A6-38B3-E816-3AC1-DE35255B01B3}"/>
              </a:ext>
            </a:extLst>
          </p:cNvPr>
          <p:cNvSpPr>
            <a:spLocks noGrp="1"/>
          </p:cNvSpPr>
          <p:nvPr>
            <p:ph type="subTitle" idx="1"/>
          </p:nvPr>
        </p:nvSpPr>
        <p:spPr>
          <a:xfrm>
            <a:off x="385343" y="4279605"/>
            <a:ext cx="5499778" cy="2158410"/>
          </a:xfrm>
        </p:spPr>
        <p:txBody>
          <a:bodyPr>
            <a:noAutofit/>
          </a:bodyPr>
          <a:lstStyle/>
          <a:p>
            <a:pPr algn="l"/>
            <a:r>
              <a:rPr lang="nb-NO" sz="1000" dirty="0"/>
              <a:t>Detaljert oppsummering av Leif. I hovedsak er alt tatt fra kurshefte men på enkelte områder er betraktninger eller presiseringer lagt til. Ønsker kursdeltakere mere hjelp eller tips så ta gjerne kontakt med meg på 95851411 eller </a:t>
            </a:r>
            <a:r>
              <a:rPr lang="nb-NO" sz="1000" dirty="0">
                <a:hlinkClick r:id="rId2"/>
              </a:rPr>
              <a:t>johlunda@online.no</a:t>
            </a:r>
            <a:endParaRPr lang="nb-NO" sz="1000" dirty="0"/>
          </a:p>
          <a:p>
            <a:pPr algn="l"/>
            <a:r>
              <a:rPr lang="nb-NO" sz="1000" dirty="0"/>
              <a:t>Bilde 2 til 10 skal du legge mest vekt på. Bilde 11 til 15 er kanskje mest til hjelp for de som ønsker innspill med å tenke rett i vanskelige situasjoner. </a:t>
            </a:r>
          </a:p>
          <a:p>
            <a:pPr algn="l"/>
            <a:r>
              <a:rPr lang="nb-NO" sz="1000" dirty="0"/>
              <a:t>Sammendrag er også nyttig for bridgeklubbenes medlemmer, da kan faste klubbspillere veilede videre med bakgrunn i det bridgesystem kursdeltakere brukte på kurset.</a:t>
            </a:r>
          </a:p>
          <a:p>
            <a:pPr algn="l"/>
            <a:r>
              <a:rPr lang="nb-NO" sz="1000" dirty="0"/>
              <a:t>Dette kurssammendrag er også tilgjengelig på Askim BK hjemmeside under fanen systemer/konvensjoner; </a:t>
            </a:r>
            <a:r>
              <a:rPr lang="nb-NO" sz="1000" dirty="0">
                <a:hlinkClick r:id="rId3"/>
              </a:rPr>
              <a:t>https://www.askimbk.org/Systemer-konvensjoner</a:t>
            </a:r>
            <a:r>
              <a:rPr lang="nb-NO" sz="1000" dirty="0"/>
              <a:t>  </a:t>
            </a:r>
          </a:p>
          <a:p>
            <a:pPr algn="l"/>
            <a:r>
              <a:rPr lang="nb-NO" sz="1000" dirty="0"/>
              <a:t>Her finnes også et detaljert systemkort som kanskje er til hjelp når de ferske vil prøve seg i bridgeklubb?</a:t>
            </a:r>
          </a:p>
        </p:txBody>
      </p:sp>
      <p:pic>
        <p:nvPicPr>
          <p:cNvPr id="6" name="Bilde 5" descr="Et bilde som inneholder tekst, emblem, symbol, våpenmerke&#10;&#10;Automatisk generert beskrivelse">
            <a:extLst>
              <a:ext uri="{FF2B5EF4-FFF2-40B4-BE49-F238E27FC236}">
                <a16:creationId xmlns:a16="http://schemas.microsoft.com/office/drawing/2014/main" id="{75C1BA11-2099-4BA6-8D1F-64920B980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0847" y="201686"/>
            <a:ext cx="555337" cy="804837"/>
          </a:xfrm>
          <a:prstGeom prst="rect">
            <a:avLst/>
          </a:prstGeom>
        </p:spPr>
      </p:pic>
      <p:pic>
        <p:nvPicPr>
          <p:cNvPr id="1026" name="Picture 2">
            <a:extLst>
              <a:ext uri="{FF2B5EF4-FFF2-40B4-BE49-F238E27FC236}">
                <a16:creationId xmlns:a16="http://schemas.microsoft.com/office/drawing/2014/main" id="{172EF2EB-7B66-FDA1-0493-FC034D59A6F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851" t="8994" r="4142" b="25889"/>
          <a:stretch/>
        </p:blipFill>
        <p:spPr bwMode="auto">
          <a:xfrm>
            <a:off x="6331687" y="1015406"/>
            <a:ext cx="4736805" cy="275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e 3">
            <a:extLst>
              <a:ext uri="{FF2B5EF4-FFF2-40B4-BE49-F238E27FC236}">
                <a16:creationId xmlns:a16="http://schemas.microsoft.com/office/drawing/2014/main" id="{716DC50E-7FB8-10BF-CEF2-1F1FCE86B81B}"/>
              </a:ext>
            </a:extLst>
          </p:cNvPr>
          <p:cNvPicPr>
            <a:picLocks noChangeAspect="1"/>
          </p:cNvPicPr>
          <p:nvPr/>
        </p:nvPicPr>
        <p:blipFill rotWithShape="1">
          <a:blip r:embed="rId6"/>
          <a:srcRect l="4633" t="7726" r="3143" b="20758"/>
          <a:stretch/>
        </p:blipFill>
        <p:spPr>
          <a:xfrm>
            <a:off x="6314537" y="3777940"/>
            <a:ext cx="4769297" cy="2751966"/>
          </a:xfrm>
          <a:prstGeom prst="rect">
            <a:avLst/>
          </a:prstGeom>
        </p:spPr>
      </p:pic>
      <p:pic>
        <p:nvPicPr>
          <p:cNvPr id="5" name="Bilde 4">
            <a:extLst>
              <a:ext uri="{FF2B5EF4-FFF2-40B4-BE49-F238E27FC236}">
                <a16:creationId xmlns:a16="http://schemas.microsoft.com/office/drawing/2014/main" id="{AC5ADC27-E6D1-4B6E-F086-EECD85EA646C}"/>
              </a:ext>
            </a:extLst>
          </p:cNvPr>
          <p:cNvPicPr>
            <a:picLocks noChangeAspect="1"/>
          </p:cNvPicPr>
          <p:nvPr/>
        </p:nvPicPr>
        <p:blipFill>
          <a:blip r:embed="rId7"/>
          <a:stretch>
            <a:fillRect/>
          </a:stretch>
        </p:blipFill>
        <p:spPr>
          <a:xfrm>
            <a:off x="9568979" y="404929"/>
            <a:ext cx="1560711" cy="457240"/>
          </a:xfrm>
          <a:prstGeom prst="rect">
            <a:avLst/>
          </a:prstGeom>
        </p:spPr>
      </p:pic>
      <p:pic>
        <p:nvPicPr>
          <p:cNvPr id="7" name="Bilde 6">
            <a:extLst>
              <a:ext uri="{FF2B5EF4-FFF2-40B4-BE49-F238E27FC236}">
                <a16:creationId xmlns:a16="http://schemas.microsoft.com/office/drawing/2014/main" id="{2C2FA7FB-7080-3140-86CE-BBB367B1085D}"/>
              </a:ext>
            </a:extLst>
          </p:cNvPr>
          <p:cNvPicPr>
            <a:picLocks noChangeAspect="1"/>
          </p:cNvPicPr>
          <p:nvPr/>
        </p:nvPicPr>
        <p:blipFill rotWithShape="1">
          <a:blip r:embed="rId7"/>
          <a:srcRect l="74270" t="-1" b="5630"/>
          <a:stretch/>
        </p:blipFill>
        <p:spPr>
          <a:xfrm>
            <a:off x="7937201" y="408473"/>
            <a:ext cx="399659" cy="431499"/>
          </a:xfrm>
          <a:prstGeom prst="rect">
            <a:avLst/>
          </a:prstGeom>
        </p:spPr>
      </p:pic>
      <p:sp>
        <p:nvSpPr>
          <p:cNvPr id="8" name="Rektangel 7">
            <a:extLst>
              <a:ext uri="{FF2B5EF4-FFF2-40B4-BE49-F238E27FC236}">
                <a16:creationId xmlns:a16="http://schemas.microsoft.com/office/drawing/2014/main" id="{B77ECB01-9221-034D-9666-71B33A85724F}"/>
              </a:ext>
            </a:extLst>
          </p:cNvPr>
          <p:cNvSpPr/>
          <p:nvPr/>
        </p:nvSpPr>
        <p:spPr>
          <a:xfrm>
            <a:off x="6315738" y="446566"/>
            <a:ext cx="1637413" cy="419987"/>
          </a:xfrm>
          <a:prstGeom prst="rect">
            <a:avLst/>
          </a:prstGeom>
          <a:ln>
            <a:no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lnSpc>
                <a:spcPts val="1700"/>
              </a:lnSpc>
            </a:pPr>
            <a:r>
              <a:rPr lang="nb-NO" sz="2300" b="1" dirty="0">
                <a:latin typeface="Amasis MT Pro Black" panose="02040A04050005020304" pitchFamily="18" charset="0"/>
              </a:rPr>
              <a:t>Spydeberg</a:t>
            </a:r>
          </a:p>
          <a:p>
            <a:pPr algn="ctr">
              <a:lnSpc>
                <a:spcPts val="1700"/>
              </a:lnSpc>
            </a:pPr>
            <a:r>
              <a:rPr lang="nb-NO" dirty="0"/>
              <a:t>BRIDGEKLUBB</a:t>
            </a:r>
          </a:p>
        </p:txBody>
      </p:sp>
      <p:sp>
        <p:nvSpPr>
          <p:cNvPr id="9" name="Rektangel 8">
            <a:extLst>
              <a:ext uri="{FF2B5EF4-FFF2-40B4-BE49-F238E27FC236}">
                <a16:creationId xmlns:a16="http://schemas.microsoft.com/office/drawing/2014/main" id="{80785B2D-8FE4-0B1C-F597-A15A3666147F}"/>
              </a:ext>
            </a:extLst>
          </p:cNvPr>
          <p:cNvSpPr/>
          <p:nvPr/>
        </p:nvSpPr>
        <p:spPr>
          <a:xfrm>
            <a:off x="483782" y="2488020"/>
            <a:ext cx="5396023" cy="169057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400" dirty="0">
                <a:solidFill>
                  <a:schemeClr val="tx1"/>
                </a:solidFill>
              </a:rPr>
              <a:t>Sammendrag basert på kursboka </a:t>
            </a:r>
            <a:r>
              <a:rPr lang="nb-NO" sz="1400" b="1" dirty="0">
                <a:solidFill>
                  <a:schemeClr val="tx1"/>
                </a:solidFill>
              </a:rPr>
              <a:t>Grunnkurs + arbeidsbok i Bridge </a:t>
            </a:r>
            <a:r>
              <a:rPr lang="nb-NO" sz="1400" dirty="0">
                <a:solidFill>
                  <a:schemeClr val="tx1"/>
                </a:solidFill>
              </a:rPr>
              <a:t>med </a:t>
            </a:r>
            <a:r>
              <a:rPr lang="nb-NO" sz="1400" dirty="0" err="1">
                <a:solidFill>
                  <a:schemeClr val="tx1"/>
                </a:solidFill>
              </a:rPr>
              <a:t>hovedopphav</a:t>
            </a:r>
            <a:r>
              <a:rPr lang="nb-NO" sz="1400" dirty="0">
                <a:solidFill>
                  <a:schemeClr val="tx1"/>
                </a:solidFill>
              </a:rPr>
              <a:t> fra NBF,  redigert av Nesodden BK og utgitt av vår kursleder Ane Haaland 29.1.2024. Kurset ble gjort mulig gjennom et godt </a:t>
            </a:r>
            <a:r>
              <a:rPr lang="nb-NO" sz="1400" dirty="0" err="1">
                <a:solidFill>
                  <a:schemeClr val="tx1"/>
                </a:solidFill>
              </a:rPr>
              <a:t>sammarbeid</a:t>
            </a:r>
            <a:r>
              <a:rPr lang="nb-NO" sz="1400" dirty="0">
                <a:solidFill>
                  <a:schemeClr val="tx1"/>
                </a:solidFill>
              </a:rPr>
              <a:t> mellom Østfold og Follo Bridgekrets og Nesodden BK. Det var også et sterkt ønske fra klubbene i Askim og Spydeberg om storsatsing på nybegynnerkurs. </a:t>
            </a:r>
          </a:p>
          <a:p>
            <a:pPr algn="ctr"/>
            <a:r>
              <a:rPr lang="nb-NO" sz="1400" b="1" dirty="0">
                <a:solidFill>
                  <a:schemeClr val="tx1"/>
                </a:solidFill>
              </a:rPr>
              <a:t>Takk for din deltakelse på kurset!</a:t>
            </a:r>
          </a:p>
        </p:txBody>
      </p:sp>
      <p:sp>
        <p:nvSpPr>
          <p:cNvPr id="2" name="Tittel 1">
            <a:extLst>
              <a:ext uri="{FF2B5EF4-FFF2-40B4-BE49-F238E27FC236}">
                <a16:creationId xmlns:a16="http://schemas.microsoft.com/office/drawing/2014/main" id="{BDB2D954-9AA6-1060-9F89-105CFD8676CB}"/>
              </a:ext>
            </a:extLst>
          </p:cNvPr>
          <p:cNvSpPr>
            <a:spLocks noGrp="1"/>
          </p:cNvSpPr>
          <p:nvPr>
            <p:ph type="ctrTitle"/>
          </p:nvPr>
        </p:nvSpPr>
        <p:spPr>
          <a:xfrm>
            <a:off x="281760" y="254434"/>
            <a:ext cx="5938286" cy="2148523"/>
          </a:xfrm>
        </p:spPr>
        <p:txBody>
          <a:bodyPr>
            <a:noAutofit/>
          </a:bodyPr>
          <a:lstStyle/>
          <a:p>
            <a:r>
              <a:rPr lang="nb-NO" sz="3600" dirty="0"/>
              <a:t>Sammendrag av nybegynnerkurs i bridge på klubbhuset i </a:t>
            </a:r>
            <a:br>
              <a:rPr lang="nb-NO" sz="3600" dirty="0"/>
            </a:br>
            <a:r>
              <a:rPr lang="nb-NO" sz="3600" dirty="0"/>
              <a:t>Spydeberg 2024</a:t>
            </a:r>
          </a:p>
        </p:txBody>
      </p:sp>
    </p:spTree>
    <p:extLst>
      <p:ext uri="{BB962C8B-B14F-4D97-AF65-F5344CB8AC3E}">
        <p14:creationId xmlns:p14="http://schemas.microsoft.com/office/powerpoint/2010/main" val="3463804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A32BE9-49B1-A4D3-6CFC-C722E68A45FA}"/>
              </a:ext>
            </a:extLst>
          </p:cNvPr>
          <p:cNvSpPr>
            <a:spLocks noGrp="1"/>
          </p:cNvSpPr>
          <p:nvPr>
            <p:ph type="title"/>
          </p:nvPr>
        </p:nvSpPr>
        <p:spPr>
          <a:xfrm>
            <a:off x="843516" y="152476"/>
            <a:ext cx="10515600" cy="698130"/>
          </a:xfrm>
        </p:spPr>
        <p:txBody>
          <a:bodyPr>
            <a:normAutofit fontScale="90000"/>
          </a:bodyPr>
          <a:lstStyle/>
          <a:p>
            <a:r>
              <a:rPr lang="nb-NO" dirty="0"/>
              <a:t>Hva skal jeg spille ut? </a:t>
            </a:r>
            <a:r>
              <a:rPr lang="nb-NO" sz="2200" dirty="0"/>
              <a:t>(Foreslått prioritering men ingen garanti for at det blir rett!) </a:t>
            </a:r>
            <a:endParaRPr lang="nb-NO" dirty="0"/>
          </a:p>
        </p:txBody>
      </p:sp>
      <p:graphicFrame>
        <p:nvGraphicFramePr>
          <p:cNvPr id="4" name="Plassholder for innhold 3">
            <a:extLst>
              <a:ext uri="{FF2B5EF4-FFF2-40B4-BE49-F238E27FC236}">
                <a16:creationId xmlns:a16="http://schemas.microsoft.com/office/drawing/2014/main" id="{F583395D-7DB3-DFCA-1E4D-32156FDD9AA5}"/>
              </a:ext>
            </a:extLst>
          </p:cNvPr>
          <p:cNvGraphicFramePr>
            <a:graphicFrameLocks noGrp="1"/>
          </p:cNvGraphicFramePr>
          <p:nvPr>
            <p:ph idx="1"/>
            <p:extLst>
              <p:ext uri="{D42A27DB-BD31-4B8C-83A1-F6EECF244321}">
                <p14:modId xmlns:p14="http://schemas.microsoft.com/office/powerpoint/2010/main" val="13103464"/>
              </p:ext>
            </p:extLst>
          </p:nvPr>
        </p:nvGraphicFramePr>
        <p:xfrm>
          <a:off x="281763" y="717560"/>
          <a:ext cx="11594804" cy="5886993"/>
        </p:xfrm>
        <a:graphic>
          <a:graphicData uri="http://schemas.openxmlformats.org/drawingml/2006/table">
            <a:tbl>
              <a:tblPr firstRow="1" bandRow="1">
                <a:tableStyleId>{5C22544A-7EE6-4342-B048-85BDC9FD1C3A}</a:tableStyleId>
              </a:tblPr>
              <a:tblGrid>
                <a:gridCol w="5548168">
                  <a:extLst>
                    <a:ext uri="{9D8B030D-6E8A-4147-A177-3AD203B41FA5}">
                      <a16:colId xmlns:a16="http://schemas.microsoft.com/office/drawing/2014/main" val="2560402400"/>
                    </a:ext>
                  </a:extLst>
                </a:gridCol>
                <a:gridCol w="6046636">
                  <a:extLst>
                    <a:ext uri="{9D8B030D-6E8A-4147-A177-3AD203B41FA5}">
                      <a16:colId xmlns:a16="http://schemas.microsoft.com/office/drawing/2014/main" val="1059693866"/>
                    </a:ext>
                  </a:extLst>
                </a:gridCol>
              </a:tblGrid>
              <a:tr h="370840">
                <a:tc>
                  <a:txBody>
                    <a:bodyPr/>
                    <a:lstStyle/>
                    <a:p>
                      <a:r>
                        <a:rPr lang="nb-NO" dirty="0"/>
                        <a:t>Mot Grand, </a:t>
                      </a:r>
                      <a:r>
                        <a:rPr lang="nb-NO" sz="1200" dirty="0"/>
                        <a:t>ofte aggressivt fra din beste farge når makker ikke har meldt.</a:t>
                      </a:r>
                      <a:endParaRPr lang="nb-NO" dirty="0"/>
                    </a:p>
                  </a:txBody>
                  <a:tcPr/>
                </a:tc>
                <a:tc>
                  <a:txBody>
                    <a:bodyPr/>
                    <a:lstStyle/>
                    <a:p>
                      <a:r>
                        <a:rPr lang="nb-NO" dirty="0"/>
                        <a:t>Mot farge </a:t>
                      </a:r>
                      <a:r>
                        <a:rPr lang="nb-NO" sz="1100" b="0" dirty="0"/>
                        <a:t>(Ønsker å sette opp stikk for oss uten å gi motparten noen ekstrastikk)</a:t>
                      </a:r>
                      <a:endParaRPr lang="nb-NO" b="0" dirty="0"/>
                    </a:p>
                  </a:txBody>
                  <a:tcPr/>
                </a:tc>
                <a:extLst>
                  <a:ext uri="{0D108BD9-81ED-4DB2-BD59-A6C34878D82A}">
                    <a16:rowId xmlns:a16="http://schemas.microsoft.com/office/drawing/2014/main" val="3671118502"/>
                  </a:ext>
                </a:extLst>
              </a:tr>
              <a:tr h="466755">
                <a:tc>
                  <a:txBody>
                    <a:bodyPr/>
                    <a:lstStyle/>
                    <a:p>
                      <a:pPr lvl="1"/>
                      <a:r>
                        <a:rPr lang="nb-NO" sz="1100" dirty="0"/>
                        <a:t>Utspill i makkers farge med 2 kort eller flere. Spill også ofte ut singeltone i makkers farge når makker har lovt 6 kort. Lite kort ut lover 3 kort i makkers farge, høyt kort viser normalt 2 kort. Med egen god farge så får du vurdere utspill</a:t>
                      </a:r>
                    </a:p>
                  </a:txBody>
                  <a:tcPr/>
                </a:tc>
                <a:tc>
                  <a:txBody>
                    <a:bodyPr/>
                    <a:lstStyle/>
                    <a:p>
                      <a:pPr lvl="1"/>
                      <a:r>
                        <a:rPr lang="nb-NO" sz="1100" dirty="0"/>
                        <a:t>Utspill av </a:t>
                      </a:r>
                      <a:r>
                        <a:rPr lang="nb-NO" sz="1100" dirty="0" err="1"/>
                        <a:t>singelton</a:t>
                      </a:r>
                      <a:r>
                        <a:rPr lang="nb-NO" sz="1100" dirty="0"/>
                        <a:t> er ofte et godt utspill om ikke dette leder opp til spillefører sin hovedfarge!</a:t>
                      </a:r>
                    </a:p>
                  </a:txBody>
                  <a:tcPr/>
                </a:tc>
                <a:extLst>
                  <a:ext uri="{0D108BD9-81ED-4DB2-BD59-A6C34878D82A}">
                    <a16:rowId xmlns:a16="http://schemas.microsoft.com/office/drawing/2014/main" val="3081494682"/>
                  </a:ext>
                </a:extLst>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b-NO" sz="1100" dirty="0"/>
                        <a:t>Utspill i din beste farge men unngå å spille ut i farge som spillefører har meldt. Lite kort lover minst en honnør i fargen og normalt 4 eller 5 kort i fargen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nb-NO" sz="1100" dirty="0"/>
                        <a:t>Om du har 3 honnører etter hverandre er det rett å spille ut høyeste kortet ut</a:t>
                      </a: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b-NO" sz="1100" dirty="0"/>
                        <a:t>Spill ofte makkers farge ut uavhengig av din lengde. Laveste kort fra 3 kort, høyeste kort med 2 kort, nest laveste kort med 4 kort</a:t>
                      </a:r>
                    </a:p>
                  </a:txBody>
                  <a:tcPr/>
                </a:tc>
                <a:extLst>
                  <a:ext uri="{0D108BD9-81ED-4DB2-BD59-A6C34878D82A}">
                    <a16:rowId xmlns:a16="http://schemas.microsoft.com/office/drawing/2014/main" val="3582760586"/>
                  </a:ext>
                </a:extLst>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b-NO" sz="1100" dirty="0"/>
                        <a:t>Utspill i umeldte farger</a:t>
                      </a:r>
                    </a:p>
                    <a:p>
                      <a:pPr lvl="1"/>
                      <a:endParaRPr lang="nb-NO" sz="1100" dirty="0"/>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b-NO" sz="1100" dirty="0"/>
                        <a:t>Utspill i umeldt farge er et forventa utspill. Har motparten meldt 3 farger før de «fant» </a:t>
                      </a:r>
                      <a:r>
                        <a:rPr lang="nb-NO" sz="1100" dirty="0" err="1"/>
                        <a:t>trumftilpass</a:t>
                      </a:r>
                      <a:r>
                        <a:rPr lang="nb-NO" sz="1100" dirty="0"/>
                        <a:t> så er det ofte rett med aktivt utspill i umeldt 4. farge</a:t>
                      </a:r>
                    </a:p>
                  </a:txBody>
                  <a:tcPr/>
                </a:tc>
                <a:extLst>
                  <a:ext uri="{0D108BD9-81ED-4DB2-BD59-A6C34878D82A}">
                    <a16:rowId xmlns:a16="http://schemas.microsoft.com/office/drawing/2014/main" val="1632119870"/>
                  </a:ext>
                </a:extLst>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b-NO" sz="1100" dirty="0"/>
                        <a:t>Om du har valg mellom to umeldte 4-kortsfarger så prioriter major fremfor </a:t>
                      </a:r>
                      <a:r>
                        <a:rPr lang="nb-NO" sz="1100" dirty="0" err="1"/>
                        <a:t>minor</a:t>
                      </a:r>
                      <a:r>
                        <a:rPr lang="nb-NO" sz="1100" dirty="0"/>
                        <a:t> farge.</a:t>
                      </a: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b-NO" sz="1100" dirty="0"/>
                        <a:t>Trumf ut er ofte rett når motparten har skjeve fordelinger med begrenset styrke eller når du ser at farger sitter ugunstig for spillefører. Unngå å spille ut singel trumf</a:t>
                      </a:r>
                    </a:p>
                  </a:txBody>
                  <a:tcPr/>
                </a:tc>
                <a:extLst>
                  <a:ext uri="{0D108BD9-81ED-4DB2-BD59-A6C34878D82A}">
                    <a16:rowId xmlns:a16="http://schemas.microsoft.com/office/drawing/2014/main" val="3903562739"/>
                  </a:ext>
                </a:extLst>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b-NO" sz="1100" dirty="0"/>
                        <a:t>Har du lite eller ingen styrke så vurder å finne makkers beste farge. (Kan faktisk også være bordets først meldte farge).</a:t>
                      </a:r>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b-NO" sz="1100" kern="1200" dirty="0">
                          <a:solidFill>
                            <a:schemeClr val="dk1"/>
                          </a:solidFill>
                          <a:latin typeface="+mn-lt"/>
                          <a:ea typeface="+mn-ea"/>
                          <a:cs typeface="+mn-cs"/>
                        </a:rPr>
                        <a:t>Utspill av </a:t>
                      </a:r>
                      <a:r>
                        <a:rPr lang="nb-NO" sz="1100" kern="1200" dirty="0" err="1">
                          <a:solidFill>
                            <a:schemeClr val="dk1"/>
                          </a:solidFill>
                          <a:latin typeface="+mn-lt"/>
                          <a:ea typeface="+mn-ea"/>
                          <a:cs typeface="+mn-cs"/>
                        </a:rPr>
                        <a:t>dobbeltone</a:t>
                      </a:r>
                      <a:r>
                        <a:rPr lang="nb-NO" sz="1100" kern="1200" dirty="0">
                          <a:solidFill>
                            <a:schemeClr val="dk1"/>
                          </a:solidFill>
                          <a:latin typeface="+mn-lt"/>
                          <a:ea typeface="+mn-ea"/>
                          <a:cs typeface="+mn-cs"/>
                        </a:rPr>
                        <a:t> skal ikke overdrives. Bør da ofte ha trumfstopper for å øke sjansen for stjeleverdi. Spiller du ut </a:t>
                      </a:r>
                      <a:r>
                        <a:rPr lang="nb-NO" sz="1100" kern="1200" dirty="0" err="1">
                          <a:solidFill>
                            <a:schemeClr val="dk1"/>
                          </a:solidFill>
                          <a:latin typeface="+mn-lt"/>
                          <a:ea typeface="+mn-ea"/>
                          <a:cs typeface="+mn-cs"/>
                        </a:rPr>
                        <a:t>dobbeltone</a:t>
                      </a:r>
                      <a:r>
                        <a:rPr lang="nb-NO" sz="1100" kern="1200" dirty="0">
                          <a:solidFill>
                            <a:schemeClr val="dk1"/>
                          </a:solidFill>
                          <a:latin typeface="+mn-lt"/>
                          <a:ea typeface="+mn-ea"/>
                          <a:cs typeface="+mn-cs"/>
                        </a:rPr>
                        <a:t> skal du spille ut ditt høyeste kort, også D fra Dx. Utspill fra Dx eller </a:t>
                      </a:r>
                      <a:r>
                        <a:rPr lang="nb-NO" sz="1100" kern="1200" dirty="0" err="1">
                          <a:solidFill>
                            <a:schemeClr val="dk1"/>
                          </a:solidFill>
                          <a:latin typeface="+mn-lt"/>
                          <a:ea typeface="+mn-ea"/>
                          <a:cs typeface="+mn-cs"/>
                        </a:rPr>
                        <a:t>Kx</a:t>
                      </a:r>
                      <a:r>
                        <a:rPr lang="nb-NO" sz="1100" kern="1200" dirty="0">
                          <a:solidFill>
                            <a:schemeClr val="dk1"/>
                          </a:solidFill>
                          <a:latin typeface="+mn-lt"/>
                          <a:ea typeface="+mn-ea"/>
                          <a:cs typeface="+mn-cs"/>
                        </a:rPr>
                        <a:t> frarådes sterkt om ikke dette er makkers farge!</a:t>
                      </a:r>
                    </a:p>
                  </a:txBody>
                  <a:tcPr/>
                </a:tc>
                <a:extLst>
                  <a:ext uri="{0D108BD9-81ED-4DB2-BD59-A6C34878D82A}">
                    <a16:rowId xmlns:a16="http://schemas.microsoft.com/office/drawing/2014/main" val="272593177"/>
                  </a:ext>
                </a:extLst>
              </a:tr>
              <a:tr h="283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solidFill>
                            <a:srgbClr val="C00000"/>
                          </a:solidFill>
                        </a:rPr>
                        <a:t>Unngå utspill av kortfarge, også om denne er umeldt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Utspill i makkers farge er forventet. Spiller du noe annet kan det  tyde på singelton?</a:t>
                      </a:r>
                    </a:p>
                  </a:txBody>
                  <a:tcPr/>
                </a:tc>
                <a:extLst>
                  <a:ext uri="{0D108BD9-81ED-4DB2-BD59-A6C34878D82A}">
                    <a16:rowId xmlns:a16="http://schemas.microsoft.com/office/drawing/2014/main" val="3238824154"/>
                  </a:ext>
                </a:extLst>
              </a:tr>
              <a:tr h="370840">
                <a:tc>
                  <a:txBody>
                    <a:bodyPr/>
                    <a:lstStyle/>
                    <a:p>
                      <a:r>
                        <a:rPr lang="nb-NO" sz="1100" b="1" dirty="0">
                          <a:solidFill>
                            <a:srgbClr val="C00000"/>
                          </a:solidFill>
                        </a:rPr>
                        <a:t>Unngå utspill i motpartens meldte farger, spesielt farger meldt av åpner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Prioriter passive utspill høyere enn mot Gr</a:t>
                      </a:r>
                      <a:r>
                        <a:rPr lang="nb-NO" sz="1100" b="1" dirty="0">
                          <a:solidFill>
                            <a:srgbClr val="C00000"/>
                          </a:solidFill>
                        </a:rPr>
                        <a:t>. Ikke spill ukritisk ut i farger når du har honnør. Underspill ikke E i utspill og unngå utspill av E om du ikke også har K. Har du valget mellom 2 meldte farger så prioriter farge som er meldt av blindemann.</a:t>
                      </a:r>
                    </a:p>
                  </a:txBody>
                  <a:tcPr/>
                </a:tc>
                <a:extLst>
                  <a:ext uri="{0D108BD9-81ED-4DB2-BD59-A6C34878D82A}">
                    <a16:rowId xmlns:a16="http://schemas.microsoft.com/office/drawing/2014/main" val="1419882926"/>
                  </a:ext>
                </a:extLst>
              </a:tr>
              <a:tr h="370840">
                <a:tc>
                  <a:txBody>
                    <a:bodyPr/>
                    <a:lstStyle/>
                    <a:p>
                      <a:r>
                        <a:rPr lang="nb-NO" sz="1200" dirty="0">
                          <a:solidFill>
                            <a:srgbClr val="002060"/>
                          </a:solidFill>
                        </a:rPr>
                        <a:t>Spill ut toppen fra honnørsekvens som K fra KDKn4 eller KD104.</a:t>
                      </a:r>
                    </a:p>
                  </a:txBody>
                  <a:tcPr/>
                </a:tc>
                <a:tc>
                  <a:txBody>
                    <a:bodyPr/>
                    <a:lstStyle/>
                    <a:p>
                      <a:r>
                        <a:rPr lang="nb-NO" sz="1100" dirty="0">
                          <a:solidFill>
                            <a:srgbClr val="002060"/>
                          </a:solidFill>
                        </a:rPr>
                        <a:t>Utspill mot farge viser samtidig fordeling men sier ikke noe om styrke i farge! Høy lav viser 2 eller 4 eller 6 kort. Lite kort ut fulgt av et høyere kort lover 3 eller 5 eller 7 kort</a:t>
                      </a:r>
                    </a:p>
                  </a:txBody>
                  <a:tcPr/>
                </a:tc>
                <a:extLst>
                  <a:ext uri="{0D108BD9-81ED-4DB2-BD59-A6C34878D82A}">
                    <a16:rowId xmlns:a16="http://schemas.microsoft.com/office/drawing/2014/main" val="32565340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rgbClr val="002060"/>
                          </a:solidFill>
                        </a:rPr>
                        <a:t>Utspill av lavt kort er invitt, du har </a:t>
                      </a:r>
                      <a:r>
                        <a:rPr lang="nb-NO" sz="1200" u="sng" dirty="0">
                          <a:solidFill>
                            <a:srgbClr val="002060"/>
                          </a:solidFill>
                        </a:rPr>
                        <a:t>minst</a:t>
                      </a:r>
                      <a:r>
                        <a:rPr lang="nb-NO" sz="1200" dirty="0">
                          <a:solidFill>
                            <a:srgbClr val="002060"/>
                          </a:solidFill>
                        </a:rPr>
                        <a:t> en honnør i fargen men benekter 3 sammenhengende honnører, kalt sekvens.</a:t>
                      </a:r>
                    </a:p>
                  </a:txBody>
                  <a:tcPr/>
                </a:tc>
                <a:tc>
                  <a:txBody>
                    <a:bodyPr/>
                    <a:lstStyle/>
                    <a:p>
                      <a:r>
                        <a:rPr lang="nb-NO" sz="1200" dirty="0">
                          <a:solidFill>
                            <a:srgbClr val="002060"/>
                          </a:solidFill>
                        </a:rPr>
                        <a:t>Om du har farge med inntilliggende honnører som Dkn6, KD84, så start med høyeste kort om du velger utspill i denne farge!. (Mot grand så spilles lite kort ut fra 4 kort eller flere)</a:t>
                      </a:r>
                    </a:p>
                  </a:txBody>
                  <a:tcPr/>
                </a:tc>
                <a:extLst>
                  <a:ext uri="{0D108BD9-81ED-4DB2-BD59-A6C34878D82A}">
                    <a16:rowId xmlns:a16="http://schemas.microsoft.com/office/drawing/2014/main" val="524722553"/>
                  </a:ext>
                </a:extLst>
              </a:tr>
              <a:tr h="289771">
                <a:tc>
                  <a:txBody>
                    <a:bodyPr/>
                    <a:lstStyle/>
                    <a:p>
                      <a:r>
                        <a:rPr lang="nb-NO" sz="1200" dirty="0">
                          <a:solidFill>
                            <a:srgbClr val="002060"/>
                          </a:solidFill>
                        </a:rPr>
                        <a:t>Utspill av 6,7,8 eller 9 kan være toppen av ingenting, bør ha minst 3 kort i fargen.</a:t>
                      </a:r>
                    </a:p>
                  </a:txBody>
                  <a:tcPr/>
                </a:tc>
                <a:tc>
                  <a:txBody>
                    <a:bodyPr/>
                    <a:lstStyle/>
                    <a:p>
                      <a:r>
                        <a:rPr lang="nb-NO" sz="1200" dirty="0">
                          <a:solidFill>
                            <a:srgbClr val="002060"/>
                          </a:solidFill>
                        </a:rPr>
                        <a:t>Utspill i din lengste farge uten honnør. Gir normalt ikke bort billige stikk</a:t>
                      </a:r>
                    </a:p>
                  </a:txBody>
                  <a:tcPr/>
                </a:tc>
                <a:extLst>
                  <a:ext uri="{0D108BD9-81ED-4DB2-BD59-A6C34878D82A}">
                    <a16:rowId xmlns:a16="http://schemas.microsoft.com/office/drawing/2014/main" val="2755269939"/>
                  </a:ext>
                </a:extLst>
              </a:tr>
              <a:tr h="370840">
                <a:tc>
                  <a:txBody>
                    <a:bodyPr/>
                    <a:lstStyle/>
                    <a:p>
                      <a:endParaRPr lang="nb-NO" sz="1200" dirty="0"/>
                    </a:p>
                  </a:txBody>
                  <a:tcPr/>
                </a:tc>
                <a:tc>
                  <a:txBody>
                    <a:bodyPr/>
                    <a:lstStyle/>
                    <a:p>
                      <a:r>
                        <a:rPr lang="nb-NO" sz="1200" dirty="0">
                          <a:solidFill>
                            <a:srgbClr val="002060"/>
                          </a:solidFill>
                        </a:rPr>
                        <a:t>Utspill av E lover oftest også K eller at du har Ex og håper på stjeling senere.</a:t>
                      </a:r>
                    </a:p>
                  </a:txBody>
                  <a:tcPr/>
                </a:tc>
                <a:extLst>
                  <a:ext uri="{0D108BD9-81ED-4DB2-BD59-A6C34878D82A}">
                    <a16:rowId xmlns:a16="http://schemas.microsoft.com/office/drawing/2014/main" val="1382368680"/>
                  </a:ext>
                </a:extLst>
              </a:tr>
              <a:tr h="370840">
                <a:tc gridSpan="2">
                  <a:txBody>
                    <a:bodyPr/>
                    <a:lstStyle/>
                    <a:p>
                      <a:r>
                        <a:rPr lang="nb-NO" sz="1200" b="1" dirty="0">
                          <a:highlight>
                            <a:srgbClr val="FFFF00"/>
                          </a:highlight>
                        </a:rPr>
                        <a:t>MOT SLEM; </a:t>
                      </a:r>
                      <a:r>
                        <a:rPr lang="nb-NO" sz="1200" b="1" dirty="0"/>
                        <a:t>Egne regler</a:t>
                      </a:r>
                      <a:r>
                        <a:rPr lang="nb-NO" sz="1200" dirty="0"/>
                        <a:t>, spill normalt ikke ut fra K eller D om du ikke har 3 kort på rad! Normalt ønsker vi ikke å gi spillefører hjelp! Har motparten ganske jevn fordeling skal du normalt ikke spille ut ditt ess!  Om du spiller ut fra KD eller </a:t>
                      </a:r>
                      <a:r>
                        <a:rPr lang="nb-NO" sz="1200" dirty="0" err="1"/>
                        <a:t>Dkn</a:t>
                      </a:r>
                      <a:r>
                        <a:rPr lang="nb-NO" sz="1200" dirty="0"/>
                        <a:t> så er det rett å starte med det høyeste kortet men vurder andre utspill. Unngå singel trumf ut.</a:t>
                      </a:r>
                    </a:p>
                  </a:txBody>
                  <a:tcPr/>
                </a:tc>
                <a:tc hMerge="1">
                  <a:txBody>
                    <a:bodyPr/>
                    <a:lstStyle/>
                    <a:p>
                      <a:endParaRPr lang="nb-NO" sz="1200" dirty="0">
                        <a:solidFill>
                          <a:srgbClr val="002060"/>
                        </a:solidFill>
                      </a:endParaRPr>
                    </a:p>
                  </a:txBody>
                  <a:tcPr/>
                </a:tc>
                <a:extLst>
                  <a:ext uri="{0D108BD9-81ED-4DB2-BD59-A6C34878D82A}">
                    <a16:rowId xmlns:a16="http://schemas.microsoft.com/office/drawing/2014/main" val="81690373"/>
                  </a:ext>
                </a:extLst>
              </a:tr>
            </a:tbl>
          </a:graphicData>
        </a:graphic>
      </p:graphicFrame>
      <p:sp>
        <p:nvSpPr>
          <p:cNvPr id="3" name="Rektangel 2">
            <a:extLst>
              <a:ext uri="{FF2B5EF4-FFF2-40B4-BE49-F238E27FC236}">
                <a16:creationId xmlns:a16="http://schemas.microsoft.com/office/drawing/2014/main" id="{712D93E9-7A36-5622-4C69-802BB7ED184D}"/>
              </a:ext>
            </a:extLst>
          </p:cNvPr>
          <p:cNvSpPr/>
          <p:nvPr/>
        </p:nvSpPr>
        <p:spPr>
          <a:xfrm>
            <a:off x="331464" y="1036543"/>
            <a:ext cx="345558" cy="5648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b-NO" dirty="0"/>
              <a:t>1</a:t>
            </a:r>
          </a:p>
        </p:txBody>
      </p:sp>
      <p:sp>
        <p:nvSpPr>
          <p:cNvPr id="5" name="Rektangel 4">
            <a:extLst>
              <a:ext uri="{FF2B5EF4-FFF2-40B4-BE49-F238E27FC236}">
                <a16:creationId xmlns:a16="http://schemas.microsoft.com/office/drawing/2014/main" id="{1A5F9BA5-E38E-C3B5-837C-C4E5DB93D165}"/>
              </a:ext>
            </a:extLst>
          </p:cNvPr>
          <p:cNvSpPr/>
          <p:nvPr/>
        </p:nvSpPr>
        <p:spPr>
          <a:xfrm>
            <a:off x="5899298" y="2712151"/>
            <a:ext cx="345558" cy="3756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b-NO" dirty="0"/>
              <a:t>4</a:t>
            </a:r>
          </a:p>
        </p:txBody>
      </p:sp>
      <p:sp>
        <p:nvSpPr>
          <p:cNvPr id="6" name="Rektangel 5">
            <a:extLst>
              <a:ext uri="{FF2B5EF4-FFF2-40B4-BE49-F238E27FC236}">
                <a16:creationId xmlns:a16="http://schemas.microsoft.com/office/drawing/2014/main" id="{701AD3C2-B462-DF45-C2B4-4014D8DE58E3}"/>
              </a:ext>
            </a:extLst>
          </p:cNvPr>
          <p:cNvSpPr/>
          <p:nvPr/>
        </p:nvSpPr>
        <p:spPr>
          <a:xfrm>
            <a:off x="5881118" y="2299839"/>
            <a:ext cx="345558" cy="3756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b-NO" dirty="0"/>
              <a:t>3</a:t>
            </a:r>
          </a:p>
        </p:txBody>
      </p:sp>
      <p:sp>
        <p:nvSpPr>
          <p:cNvPr id="7" name="Rektangel 6">
            <a:extLst>
              <a:ext uri="{FF2B5EF4-FFF2-40B4-BE49-F238E27FC236}">
                <a16:creationId xmlns:a16="http://schemas.microsoft.com/office/drawing/2014/main" id="{76E21B91-20A5-CE01-19DC-0FECEE4BF5F2}"/>
              </a:ext>
            </a:extLst>
          </p:cNvPr>
          <p:cNvSpPr/>
          <p:nvPr/>
        </p:nvSpPr>
        <p:spPr>
          <a:xfrm>
            <a:off x="5899298" y="1750036"/>
            <a:ext cx="345558" cy="419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b-NO" dirty="0"/>
              <a:t>2</a:t>
            </a:r>
          </a:p>
        </p:txBody>
      </p:sp>
      <p:sp>
        <p:nvSpPr>
          <p:cNvPr id="8" name="Rektangel 7">
            <a:extLst>
              <a:ext uri="{FF2B5EF4-FFF2-40B4-BE49-F238E27FC236}">
                <a16:creationId xmlns:a16="http://schemas.microsoft.com/office/drawing/2014/main" id="{B0C37368-0593-39F0-FDE2-FAC9B9C8FEF4}"/>
              </a:ext>
            </a:extLst>
          </p:cNvPr>
          <p:cNvSpPr/>
          <p:nvPr/>
        </p:nvSpPr>
        <p:spPr>
          <a:xfrm>
            <a:off x="5899298" y="1125280"/>
            <a:ext cx="345558" cy="5187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b-NO" dirty="0"/>
              <a:t>1</a:t>
            </a:r>
          </a:p>
        </p:txBody>
      </p:sp>
      <p:sp>
        <p:nvSpPr>
          <p:cNvPr id="9" name="Rektangel 8">
            <a:extLst>
              <a:ext uri="{FF2B5EF4-FFF2-40B4-BE49-F238E27FC236}">
                <a16:creationId xmlns:a16="http://schemas.microsoft.com/office/drawing/2014/main" id="{D08A0BD3-31B6-0A0D-359E-FD348C37F308}"/>
              </a:ext>
            </a:extLst>
          </p:cNvPr>
          <p:cNvSpPr/>
          <p:nvPr/>
        </p:nvSpPr>
        <p:spPr>
          <a:xfrm>
            <a:off x="324293" y="2718354"/>
            <a:ext cx="345558" cy="4075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b-NO" dirty="0"/>
              <a:t>4</a:t>
            </a:r>
          </a:p>
        </p:txBody>
      </p:sp>
      <p:sp>
        <p:nvSpPr>
          <p:cNvPr id="10" name="Rektangel 9">
            <a:extLst>
              <a:ext uri="{FF2B5EF4-FFF2-40B4-BE49-F238E27FC236}">
                <a16:creationId xmlns:a16="http://schemas.microsoft.com/office/drawing/2014/main" id="{1E67DB40-5CC0-C3CA-202B-4933885127D9}"/>
              </a:ext>
            </a:extLst>
          </p:cNvPr>
          <p:cNvSpPr/>
          <p:nvPr/>
        </p:nvSpPr>
        <p:spPr>
          <a:xfrm>
            <a:off x="331464" y="3185952"/>
            <a:ext cx="345558" cy="4736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b-NO" dirty="0"/>
              <a:t>5</a:t>
            </a:r>
          </a:p>
        </p:txBody>
      </p:sp>
      <p:sp>
        <p:nvSpPr>
          <p:cNvPr id="12" name="Rektangel 11">
            <a:extLst>
              <a:ext uri="{FF2B5EF4-FFF2-40B4-BE49-F238E27FC236}">
                <a16:creationId xmlns:a16="http://schemas.microsoft.com/office/drawing/2014/main" id="{2F43AE6F-0BB9-266F-D1F7-8955C9255F96}"/>
              </a:ext>
            </a:extLst>
          </p:cNvPr>
          <p:cNvSpPr/>
          <p:nvPr/>
        </p:nvSpPr>
        <p:spPr>
          <a:xfrm>
            <a:off x="5923221" y="3230140"/>
            <a:ext cx="345558" cy="4199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b-NO" dirty="0"/>
              <a:t>5</a:t>
            </a:r>
          </a:p>
        </p:txBody>
      </p:sp>
      <p:sp>
        <p:nvSpPr>
          <p:cNvPr id="13" name="Rektangel 12">
            <a:extLst>
              <a:ext uri="{FF2B5EF4-FFF2-40B4-BE49-F238E27FC236}">
                <a16:creationId xmlns:a16="http://schemas.microsoft.com/office/drawing/2014/main" id="{56AB6631-1DBC-FEAC-E76E-F99B7890B299}"/>
              </a:ext>
            </a:extLst>
          </p:cNvPr>
          <p:cNvSpPr/>
          <p:nvPr/>
        </p:nvSpPr>
        <p:spPr>
          <a:xfrm>
            <a:off x="315433" y="1783658"/>
            <a:ext cx="345558" cy="4075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b-NO" dirty="0"/>
              <a:t>2</a:t>
            </a:r>
          </a:p>
        </p:txBody>
      </p:sp>
      <p:sp>
        <p:nvSpPr>
          <p:cNvPr id="14" name="Rektangel 13">
            <a:extLst>
              <a:ext uri="{FF2B5EF4-FFF2-40B4-BE49-F238E27FC236}">
                <a16:creationId xmlns:a16="http://schemas.microsoft.com/office/drawing/2014/main" id="{F762EC2C-CCF6-0BBD-8634-6049F4D8269D}"/>
              </a:ext>
            </a:extLst>
          </p:cNvPr>
          <p:cNvSpPr/>
          <p:nvPr/>
        </p:nvSpPr>
        <p:spPr>
          <a:xfrm>
            <a:off x="331464" y="2319018"/>
            <a:ext cx="345558" cy="3898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b-NO" dirty="0"/>
              <a:t>3</a:t>
            </a:r>
          </a:p>
        </p:txBody>
      </p:sp>
      <p:sp>
        <p:nvSpPr>
          <p:cNvPr id="15" name="Plassholder for lysbildenummer 14">
            <a:extLst>
              <a:ext uri="{FF2B5EF4-FFF2-40B4-BE49-F238E27FC236}">
                <a16:creationId xmlns:a16="http://schemas.microsoft.com/office/drawing/2014/main" id="{D09E99F0-D287-B1DA-6A2B-6535DDB41F20}"/>
              </a:ext>
            </a:extLst>
          </p:cNvPr>
          <p:cNvSpPr>
            <a:spLocks noGrp="1"/>
          </p:cNvSpPr>
          <p:nvPr>
            <p:ph type="sldNum" sz="quarter" idx="12"/>
          </p:nvPr>
        </p:nvSpPr>
        <p:spPr/>
        <p:txBody>
          <a:bodyPr/>
          <a:lstStyle/>
          <a:p>
            <a:fld id="{8017909C-5AD9-4EA6-8D78-71BE06E1F6DE}" type="slidenum">
              <a:rPr lang="nb-NO" smtClean="0"/>
              <a:t>10</a:t>
            </a:fld>
            <a:endParaRPr lang="nb-NO"/>
          </a:p>
        </p:txBody>
      </p:sp>
    </p:spTree>
    <p:extLst>
      <p:ext uri="{BB962C8B-B14F-4D97-AF65-F5344CB8AC3E}">
        <p14:creationId xmlns:p14="http://schemas.microsoft.com/office/powerpoint/2010/main" val="4006051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7A5B9F-D4BD-449F-C364-FFE1EC2DEE4A}"/>
              </a:ext>
            </a:extLst>
          </p:cNvPr>
          <p:cNvSpPr>
            <a:spLocks noGrp="1"/>
          </p:cNvSpPr>
          <p:nvPr>
            <p:ph type="title"/>
          </p:nvPr>
        </p:nvSpPr>
        <p:spPr/>
        <p:txBody>
          <a:bodyPr/>
          <a:lstStyle/>
          <a:p>
            <a:r>
              <a:rPr lang="nb-NO" dirty="0"/>
              <a:t>3 enkle huskeregler i motspill. </a:t>
            </a:r>
            <a:r>
              <a:rPr lang="nb-NO" sz="2800" dirty="0"/>
              <a:t>Generelt, unntak finnes!</a:t>
            </a:r>
            <a:endParaRPr lang="nb-NO" dirty="0"/>
          </a:p>
        </p:txBody>
      </p:sp>
      <p:sp>
        <p:nvSpPr>
          <p:cNvPr id="3" name="Plassholder for innhold 2">
            <a:extLst>
              <a:ext uri="{FF2B5EF4-FFF2-40B4-BE49-F238E27FC236}">
                <a16:creationId xmlns:a16="http://schemas.microsoft.com/office/drawing/2014/main" id="{A4A2EF9D-6299-CA53-CF34-DBB47579808D}"/>
              </a:ext>
            </a:extLst>
          </p:cNvPr>
          <p:cNvSpPr>
            <a:spLocks noGrp="1"/>
          </p:cNvSpPr>
          <p:nvPr>
            <p:ph idx="1"/>
          </p:nvPr>
        </p:nvSpPr>
        <p:spPr/>
        <p:txBody>
          <a:bodyPr>
            <a:normAutofit fontScale="85000" lnSpcReduction="20000"/>
          </a:bodyPr>
          <a:lstStyle/>
          <a:p>
            <a:pPr marL="0" indent="0">
              <a:buNone/>
            </a:pPr>
            <a:endParaRPr lang="nb-NO" dirty="0"/>
          </a:p>
          <a:p>
            <a:r>
              <a:rPr lang="nb-NO" b="1" dirty="0"/>
              <a:t>”Andre hånd lavt, tredje hånd høyt”. </a:t>
            </a:r>
            <a:r>
              <a:rPr lang="nb-NO" dirty="0"/>
              <a:t>Når det spilles et lavt kort fra spilleren til venstre for deg, lønner det seg vanligvis å legge et lavt kort. Det er ikke noe poeng i å legge et høyt kort for å presse spillefører til å bruke et høyt kort, det gjør han mest sannsynlig uansett! Han vet jo ikke hvilke kort din makker har. 2. hånd betyr at du legger på til stikk som spiller 2 og at makker vil legge på siste kort i dette stikket.</a:t>
            </a:r>
          </a:p>
          <a:p>
            <a:r>
              <a:rPr lang="nb-NO" b="1" dirty="0"/>
              <a:t>”Høyest for makker”. </a:t>
            </a:r>
            <a:r>
              <a:rPr lang="nb-NO" dirty="0"/>
              <a:t>Når makker har spilt ut et lite kort, invitt, må du ofre et av dine høye kort for å sikre at deres side enten vinner stikket, eller presser ut spilleførers/blindemanns høye kort.</a:t>
            </a:r>
          </a:p>
          <a:p>
            <a:r>
              <a:rPr lang="nb-NO" b="1" dirty="0"/>
              <a:t>”Honnør på honnør”. </a:t>
            </a:r>
            <a:r>
              <a:rPr lang="nb-NO" dirty="0"/>
              <a:t>Når en av motspillerne spiller en honnør, bør du stikke den hvis du sitter med en høyere honnør. Da kan du forfremme en av makkers eller kanskje dine egne kort til stikk. (Honnør på honnør gjelder ofte ikke om du vet at makker er kort i fargen).</a:t>
            </a:r>
          </a:p>
        </p:txBody>
      </p:sp>
      <p:sp>
        <p:nvSpPr>
          <p:cNvPr id="4" name="Plassholder for lysbildenummer 3">
            <a:extLst>
              <a:ext uri="{FF2B5EF4-FFF2-40B4-BE49-F238E27FC236}">
                <a16:creationId xmlns:a16="http://schemas.microsoft.com/office/drawing/2014/main" id="{768E3E2B-FF3A-E889-61AC-E30E4C2D6A53}"/>
              </a:ext>
            </a:extLst>
          </p:cNvPr>
          <p:cNvSpPr>
            <a:spLocks noGrp="1"/>
          </p:cNvSpPr>
          <p:nvPr>
            <p:ph type="sldNum" sz="quarter" idx="12"/>
          </p:nvPr>
        </p:nvSpPr>
        <p:spPr/>
        <p:txBody>
          <a:bodyPr/>
          <a:lstStyle/>
          <a:p>
            <a:fld id="{8017909C-5AD9-4EA6-8D78-71BE06E1F6DE}" type="slidenum">
              <a:rPr lang="nb-NO" smtClean="0"/>
              <a:t>11</a:t>
            </a:fld>
            <a:endParaRPr lang="nb-NO"/>
          </a:p>
        </p:txBody>
      </p:sp>
    </p:spTree>
    <p:extLst>
      <p:ext uri="{BB962C8B-B14F-4D97-AF65-F5344CB8AC3E}">
        <p14:creationId xmlns:p14="http://schemas.microsoft.com/office/powerpoint/2010/main" val="676250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47E0C9-3313-5CA6-9F54-7F51684FA28B}"/>
              </a:ext>
            </a:extLst>
          </p:cNvPr>
          <p:cNvSpPr>
            <a:spLocks noGrp="1"/>
          </p:cNvSpPr>
          <p:nvPr>
            <p:ph type="title"/>
          </p:nvPr>
        </p:nvSpPr>
        <p:spPr/>
        <p:txBody>
          <a:bodyPr>
            <a:normAutofit/>
          </a:bodyPr>
          <a:lstStyle/>
          <a:p>
            <a:r>
              <a:rPr lang="nb-NO" sz="4000" dirty="0"/>
              <a:t>Kan vi åpne meldingsforløp med mindre enn 12hp?</a:t>
            </a:r>
          </a:p>
        </p:txBody>
      </p:sp>
      <p:sp>
        <p:nvSpPr>
          <p:cNvPr id="3" name="Plassholder for innhold 2">
            <a:extLst>
              <a:ext uri="{FF2B5EF4-FFF2-40B4-BE49-F238E27FC236}">
                <a16:creationId xmlns:a16="http://schemas.microsoft.com/office/drawing/2014/main" id="{B368A5F6-F834-24EC-6D26-598B5F3ED809}"/>
              </a:ext>
            </a:extLst>
          </p:cNvPr>
          <p:cNvSpPr>
            <a:spLocks noGrp="1"/>
          </p:cNvSpPr>
          <p:nvPr>
            <p:ph idx="1"/>
          </p:nvPr>
        </p:nvSpPr>
        <p:spPr>
          <a:xfrm>
            <a:off x="838200" y="1360966"/>
            <a:ext cx="10515600" cy="4960089"/>
          </a:xfrm>
        </p:spPr>
        <p:txBody>
          <a:bodyPr>
            <a:normAutofit fontScale="70000" lnSpcReduction="20000"/>
          </a:bodyPr>
          <a:lstStyle/>
          <a:p>
            <a:pPr marL="0" indent="0">
              <a:buNone/>
            </a:pPr>
            <a:r>
              <a:rPr lang="nb-NO" sz="3200" b="1" dirty="0"/>
              <a:t>Det korte svaret er ja men dette forutsetter brukbar fordeling!</a:t>
            </a:r>
          </a:p>
          <a:p>
            <a:r>
              <a:rPr lang="nb-NO" dirty="0"/>
              <a:t>Med god 6-kortfarge så åpner du med 11 hp, er du svakere så vurder </a:t>
            </a:r>
            <a:r>
              <a:rPr lang="nb-NO" dirty="0" err="1"/>
              <a:t>sperremelding</a:t>
            </a:r>
            <a:r>
              <a:rPr lang="nb-NO" dirty="0"/>
              <a:t> eller pass</a:t>
            </a:r>
          </a:p>
          <a:p>
            <a:pPr lvl="1"/>
            <a:r>
              <a:rPr lang="nb-NO" dirty="0"/>
              <a:t>Har du 10 kort i 2 farger så åpner du normalt med 10hp (20 regel, se nederst side 79)</a:t>
            </a:r>
          </a:p>
          <a:p>
            <a:pPr lvl="1"/>
            <a:r>
              <a:rPr lang="nb-NO" dirty="0"/>
              <a:t>Har du 11 eller 12 kort i to farger kan vi åpne på kun 9hp men dette forutsetter at poeng er i </a:t>
            </a:r>
            <a:r>
              <a:rPr lang="nb-NO" dirty="0" err="1"/>
              <a:t>langfarger</a:t>
            </a:r>
            <a:r>
              <a:rPr lang="nb-NO" dirty="0"/>
              <a:t>. Jeg synes også at slike honnørsvake åpninger bør inneholde minst et ess eller minst 2 konger. (Hånd må også ha noe </a:t>
            </a:r>
            <a:r>
              <a:rPr lang="nb-NO" dirty="0" err="1"/>
              <a:t>motspillsverdier</a:t>
            </a:r>
            <a:r>
              <a:rPr lang="nb-NO" dirty="0"/>
              <a:t>).</a:t>
            </a:r>
          </a:p>
          <a:p>
            <a:r>
              <a:rPr lang="nb-NO" dirty="0"/>
              <a:t>Sitter du i tredje hånd med 2 passer til deg er det normalt å åpne med 11 hp pluss 5 kort major</a:t>
            </a:r>
          </a:p>
          <a:p>
            <a:r>
              <a:rPr lang="nb-NO" dirty="0"/>
              <a:t>Har du </a:t>
            </a:r>
            <a:r>
              <a:rPr lang="nb-NO" dirty="0" err="1"/>
              <a:t>langfarge</a:t>
            </a:r>
            <a:r>
              <a:rPr lang="nb-NO" dirty="0"/>
              <a:t> med 6-10 hp så vurder å åpne med </a:t>
            </a:r>
            <a:r>
              <a:rPr lang="nb-NO" dirty="0" err="1"/>
              <a:t>sperremelding</a:t>
            </a:r>
            <a:r>
              <a:rPr lang="nb-NO" dirty="0"/>
              <a:t> på 2 trinnet, 3 trinnet eller 4 trinnet. (Avhengig av bl.a. fargelengde, alt mellom 6 og 9 kort). Om motparten har åpnet er også alle hopp i ny farge </a:t>
            </a:r>
            <a:r>
              <a:rPr lang="nb-NO" dirty="0" err="1"/>
              <a:t>sperremelding</a:t>
            </a:r>
            <a:r>
              <a:rPr lang="nb-NO" dirty="0"/>
              <a:t>!</a:t>
            </a:r>
          </a:p>
          <a:p>
            <a:r>
              <a:rPr lang="nb-NO" dirty="0"/>
              <a:t>Går det 3 ganger pass er det ikke noe som heter sperr! Så i 4. hånd vil åpning f.eks. i 2</a:t>
            </a:r>
            <a:r>
              <a:rPr lang="nb-NO" sz="2800" kern="100" dirty="0">
                <a:effectLst/>
                <a:latin typeface="Arial" panose="020B0604020202020204" pitchFamily="34" charset="0"/>
                <a:ea typeface="Aptos" panose="020B0004020202020204" pitchFamily="34" charset="0"/>
                <a:cs typeface="Times New Roman" panose="02020603050405020304" pitchFamily="18" charset="0"/>
              </a:rPr>
              <a:t>♥</a:t>
            </a:r>
            <a:r>
              <a:rPr lang="nb-NO" dirty="0"/>
              <a:t> vise 6 kort med 10-13hp. Hopp viser ensidige svake åpninger med ekstra trumflengde i 4. hånd.</a:t>
            </a:r>
          </a:p>
          <a:p>
            <a:r>
              <a:rPr lang="nb-NO" dirty="0"/>
              <a:t>Sitter du i siste hånd (4. hånd) med tre passer så åpner du normalt med 12 hp men også når antall spar pluss antall poeng blir 15 eller mere! Så i siste hånd så åpner du normalt med en spar selv med 10 hp!</a:t>
            </a:r>
          </a:p>
          <a:p>
            <a:r>
              <a:rPr lang="nb-NO" dirty="0"/>
              <a:t>Det er gunstig for deg at poengene dine er i de lengste fargene, mindre gunstig med f.eks. </a:t>
            </a:r>
            <a:r>
              <a:rPr lang="nb-NO" dirty="0" err="1"/>
              <a:t>KKn</a:t>
            </a:r>
            <a:r>
              <a:rPr lang="nb-NO" dirty="0"/>
              <a:t> dobbel eller K singel som kanskje gir 0 stikk!</a:t>
            </a:r>
          </a:p>
        </p:txBody>
      </p:sp>
      <p:sp>
        <p:nvSpPr>
          <p:cNvPr id="4" name="Plassholder for lysbildenummer 3">
            <a:extLst>
              <a:ext uri="{FF2B5EF4-FFF2-40B4-BE49-F238E27FC236}">
                <a16:creationId xmlns:a16="http://schemas.microsoft.com/office/drawing/2014/main" id="{3021FE47-9CE4-1B25-9263-D885A1055C7B}"/>
              </a:ext>
            </a:extLst>
          </p:cNvPr>
          <p:cNvSpPr>
            <a:spLocks noGrp="1"/>
          </p:cNvSpPr>
          <p:nvPr>
            <p:ph type="sldNum" sz="quarter" idx="12"/>
          </p:nvPr>
        </p:nvSpPr>
        <p:spPr/>
        <p:txBody>
          <a:bodyPr/>
          <a:lstStyle/>
          <a:p>
            <a:fld id="{8017909C-5AD9-4EA6-8D78-71BE06E1F6DE}" type="slidenum">
              <a:rPr lang="nb-NO" smtClean="0"/>
              <a:t>12</a:t>
            </a:fld>
            <a:endParaRPr lang="nb-NO"/>
          </a:p>
        </p:txBody>
      </p:sp>
    </p:spTree>
    <p:extLst>
      <p:ext uri="{BB962C8B-B14F-4D97-AF65-F5344CB8AC3E}">
        <p14:creationId xmlns:p14="http://schemas.microsoft.com/office/powerpoint/2010/main" val="2478277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56A0C3-15E0-4E62-A74C-E5F0B7B54C6A}"/>
              </a:ext>
            </a:extLst>
          </p:cNvPr>
          <p:cNvSpPr>
            <a:spLocks noGrp="1"/>
          </p:cNvSpPr>
          <p:nvPr>
            <p:ph type="title"/>
          </p:nvPr>
        </p:nvSpPr>
        <p:spPr/>
        <p:txBody>
          <a:bodyPr>
            <a:normAutofit/>
          </a:bodyPr>
          <a:lstStyle/>
          <a:p>
            <a:r>
              <a:rPr lang="nb-NO" dirty="0"/>
              <a:t>Kunstige meldinger, oppsummering. </a:t>
            </a:r>
            <a:r>
              <a:rPr lang="nb-NO" sz="3100" dirty="0"/>
              <a:t>Viktig å huske kunstige meldinger, forglemmelse resulterer ofte i katastrofe! </a:t>
            </a:r>
            <a:endParaRPr lang="nb-NO" dirty="0"/>
          </a:p>
        </p:txBody>
      </p:sp>
      <p:sp>
        <p:nvSpPr>
          <p:cNvPr id="3" name="Plassholder for innhold 2">
            <a:extLst>
              <a:ext uri="{FF2B5EF4-FFF2-40B4-BE49-F238E27FC236}">
                <a16:creationId xmlns:a16="http://schemas.microsoft.com/office/drawing/2014/main" id="{873EC0F5-F5B3-F8AE-4BBD-6170AAEC73C2}"/>
              </a:ext>
            </a:extLst>
          </p:cNvPr>
          <p:cNvSpPr>
            <a:spLocks noGrp="1"/>
          </p:cNvSpPr>
          <p:nvPr>
            <p:ph idx="1"/>
          </p:nvPr>
        </p:nvSpPr>
        <p:spPr/>
        <p:txBody>
          <a:bodyPr>
            <a:normAutofit fontScale="47500" lnSpcReduction="20000"/>
          </a:bodyPr>
          <a:lstStyle/>
          <a:p>
            <a:r>
              <a:rPr lang="nb-NO" dirty="0"/>
              <a:t>2</a:t>
            </a:r>
            <a:r>
              <a:rPr lang="nb-NO" sz="2800" b="1" dirty="0"/>
              <a:t>♣</a:t>
            </a:r>
            <a:r>
              <a:rPr lang="nb-NO" dirty="0"/>
              <a:t> etter åpning 1Gr er </a:t>
            </a:r>
            <a:r>
              <a:rPr lang="nb-NO" dirty="0" err="1"/>
              <a:t>Stayman</a:t>
            </a:r>
            <a:r>
              <a:rPr lang="nb-NO" dirty="0"/>
              <a:t>, se side 54. </a:t>
            </a:r>
            <a:r>
              <a:rPr lang="nb-NO" dirty="0" err="1"/>
              <a:t>Stayman</a:t>
            </a:r>
            <a:r>
              <a:rPr lang="nb-NO" dirty="0"/>
              <a:t> kan også bli brukt som 3</a:t>
            </a:r>
            <a:r>
              <a:rPr lang="nb-NO" sz="2800" b="1" dirty="0"/>
              <a:t> ♣</a:t>
            </a:r>
            <a:r>
              <a:rPr lang="nb-NO" dirty="0"/>
              <a:t>, Eks: 2Gr-3</a:t>
            </a:r>
            <a:r>
              <a:rPr lang="nb-NO" sz="2800" b="1" dirty="0"/>
              <a:t>♣</a:t>
            </a:r>
            <a:r>
              <a:rPr lang="nb-NO" dirty="0"/>
              <a:t> eller 2</a:t>
            </a:r>
            <a:r>
              <a:rPr lang="nb-NO" sz="2800" b="1" dirty="0"/>
              <a:t>♣</a:t>
            </a:r>
            <a:r>
              <a:rPr lang="nb-NO" dirty="0"/>
              <a:t>-2</a:t>
            </a:r>
            <a:r>
              <a:rPr lang="nb-NO" sz="2800" dirty="0"/>
              <a:t> ♦</a:t>
            </a:r>
            <a:r>
              <a:rPr lang="nb-NO" dirty="0"/>
              <a:t>, 2Gr-3</a:t>
            </a:r>
            <a:r>
              <a:rPr lang="nb-NO" sz="2800" b="1" dirty="0"/>
              <a:t>♣</a:t>
            </a:r>
            <a:r>
              <a:rPr lang="nb-NO" dirty="0"/>
              <a:t>. Bruk av </a:t>
            </a:r>
            <a:r>
              <a:rPr lang="nb-NO" dirty="0" err="1"/>
              <a:t>Stayman</a:t>
            </a:r>
            <a:r>
              <a:rPr lang="nb-NO" dirty="0"/>
              <a:t> lover minst 4 kort i en major og at utgang er mulig ved maksimum styrke hos åpner.</a:t>
            </a:r>
          </a:p>
          <a:p>
            <a:r>
              <a:rPr lang="nb-NO" dirty="0"/>
              <a:t>Overføring til fargen over, etter sterk Grand, lover minst 5 kort men styrke kan være fra 0 poeng og opp til over 20hp! Se f.eks. tab. på side 55. Overføring kan også skje etter sterk 2Gr, se side 72-øverste tabell.</a:t>
            </a:r>
          </a:p>
          <a:p>
            <a:r>
              <a:rPr lang="nb-NO" dirty="0"/>
              <a:t>Om din første melding er dobler, og motparten ikke har meldt mere enn 3 spar, er dobling opplysende og ber makker melde sin beste farge! Se bl.a. side 36 eller også eventuelt side 38. Du bør ha ekstra styrke til høyere motparten har meldt.</a:t>
            </a:r>
          </a:p>
          <a:p>
            <a:r>
              <a:rPr lang="nb-NO" dirty="0"/>
              <a:t>Etter </a:t>
            </a:r>
            <a:r>
              <a:rPr lang="nb-NO" dirty="0" err="1"/>
              <a:t>sperremelding</a:t>
            </a:r>
            <a:r>
              <a:rPr lang="nb-NO" dirty="0"/>
              <a:t> i major fra makker er Grand billigst mulig spørsmål om kortfarge!</a:t>
            </a:r>
          </a:p>
          <a:p>
            <a:r>
              <a:rPr lang="nb-NO" dirty="0"/>
              <a:t>Om du melder 4.farge så er dette krav til utgang! Lover ikke hold i 4. farge. Makker melder beskrivende. Se side 92. (Vanskelig tema, for viderekommende).</a:t>
            </a:r>
          </a:p>
          <a:p>
            <a:r>
              <a:rPr lang="nb-NO" dirty="0" err="1"/>
              <a:t>Reverse</a:t>
            </a:r>
            <a:r>
              <a:rPr lang="nb-NO" dirty="0"/>
              <a:t> melding er krav, se side 92. (Vanskelig tema for mange men viktig for å melde godt).</a:t>
            </a:r>
          </a:p>
          <a:p>
            <a:r>
              <a:rPr lang="nb-NO" dirty="0"/>
              <a:t>Overmelding av motpartens farge kan bety mye men er krav om motparten har lovt 5 kort i fargen! Om du melder grand etter at makker </a:t>
            </a:r>
            <a:r>
              <a:rPr lang="nb-NO" dirty="0" err="1"/>
              <a:t>overmelder</a:t>
            </a:r>
            <a:r>
              <a:rPr lang="nb-NO" dirty="0"/>
              <a:t> motpartens farge viser dette stopper i motpartens farge.</a:t>
            </a:r>
          </a:p>
          <a:p>
            <a:r>
              <a:rPr lang="nb-NO" dirty="0"/>
              <a:t>4 </a:t>
            </a:r>
            <a:r>
              <a:rPr lang="nb-NO" dirty="0" err="1"/>
              <a:t>Gr</a:t>
            </a:r>
            <a:r>
              <a:rPr lang="nb-NO" dirty="0"/>
              <a:t> som Blackwood, ingen trumffarge er avtalt. 4 ess spørsmål, se side 65.</a:t>
            </a:r>
          </a:p>
          <a:p>
            <a:r>
              <a:rPr lang="nb-NO" dirty="0"/>
              <a:t>4 </a:t>
            </a:r>
            <a:r>
              <a:rPr lang="nb-NO" dirty="0" err="1"/>
              <a:t>Gr</a:t>
            </a:r>
            <a:r>
              <a:rPr lang="nb-NO" dirty="0"/>
              <a:t> direkte etter 1Gr eller 2Gr er kvantitativt! Invitt til 6Gr om makker har maksimum. Ikke Blackwood, meld pass med minimum! Jeg liker å bruke valgfri Blackwood så f.eks. svar 5</a:t>
            </a:r>
            <a:r>
              <a:rPr lang="nb-NO" sz="2800" dirty="0"/>
              <a:t> ♦</a:t>
            </a:r>
            <a:r>
              <a:rPr lang="nb-NO" dirty="0"/>
              <a:t> viser et ess med tillegg. Melder nå makker 5Gr melder jeg </a:t>
            </a:r>
            <a:r>
              <a:rPr lang="nb-NO" dirty="0" err="1"/>
              <a:t>pass.Om</a:t>
            </a:r>
            <a:r>
              <a:rPr lang="nb-NO" dirty="0"/>
              <a:t> dette blir for vanskelig fungerer det også å avtale at 4Gr alltid er spørsmål etter ess.</a:t>
            </a:r>
          </a:p>
          <a:p>
            <a:r>
              <a:rPr lang="nb-NO" dirty="0"/>
              <a:t>4 </a:t>
            </a:r>
            <a:r>
              <a:rPr lang="nb-NO" dirty="0" err="1"/>
              <a:t>Gr</a:t>
            </a:r>
            <a:r>
              <a:rPr lang="nb-NO" dirty="0"/>
              <a:t> som Roman Key Card Blackwood når trumf </a:t>
            </a:r>
            <a:r>
              <a:rPr lang="nb-NO" u="sng" dirty="0"/>
              <a:t>er avtalt</a:t>
            </a:r>
            <a:r>
              <a:rPr lang="nb-NO" dirty="0"/>
              <a:t>. (5 ess med trumf K også som E!). Se side 70.</a:t>
            </a:r>
          </a:p>
          <a:p>
            <a:r>
              <a:rPr lang="nb-NO" dirty="0"/>
              <a:t>Falsk sterk kravmelding 2</a:t>
            </a:r>
            <a:r>
              <a:rPr lang="nb-NO" sz="2800" b="1" dirty="0"/>
              <a:t>♣</a:t>
            </a:r>
            <a:r>
              <a:rPr lang="nb-NO" dirty="0"/>
              <a:t>, se side 69. 2</a:t>
            </a:r>
            <a:r>
              <a:rPr lang="nb-NO" sz="2800" b="1" dirty="0"/>
              <a:t>♣</a:t>
            </a:r>
            <a:r>
              <a:rPr lang="nb-NO" dirty="0"/>
              <a:t> åpning krever svar og lover minst 20hp og viser minst 9stikk, med 0-5/7 hp meldes avslag 2 ruter! Kan du bidra med et stikk til makker så meld utgang etter avslag! Alle positive svar er krav til utgang.</a:t>
            </a:r>
          </a:p>
          <a:p>
            <a:r>
              <a:rPr lang="nb-NO" dirty="0"/>
              <a:t>5 </a:t>
            </a:r>
            <a:r>
              <a:rPr lang="nb-NO" dirty="0" err="1"/>
              <a:t>Gr</a:t>
            </a:r>
            <a:r>
              <a:rPr lang="nb-NO" dirty="0"/>
              <a:t>, spørsmål etter konger om du først har spurt i 4Gr etter ess. Se side 65. (</a:t>
            </a:r>
            <a:r>
              <a:rPr lang="nb-NO" dirty="0" err="1"/>
              <a:t>Spørr</a:t>
            </a:r>
            <a:r>
              <a:rPr lang="nb-NO" dirty="0"/>
              <a:t> derfor i 4Gr selv om du har alle ess).</a:t>
            </a:r>
          </a:p>
        </p:txBody>
      </p:sp>
      <p:sp>
        <p:nvSpPr>
          <p:cNvPr id="4" name="Plassholder for lysbildenummer 3">
            <a:extLst>
              <a:ext uri="{FF2B5EF4-FFF2-40B4-BE49-F238E27FC236}">
                <a16:creationId xmlns:a16="http://schemas.microsoft.com/office/drawing/2014/main" id="{E4771E11-3723-EC55-34BC-130C2FA06935}"/>
              </a:ext>
            </a:extLst>
          </p:cNvPr>
          <p:cNvSpPr>
            <a:spLocks noGrp="1"/>
          </p:cNvSpPr>
          <p:nvPr>
            <p:ph type="sldNum" sz="quarter" idx="12"/>
          </p:nvPr>
        </p:nvSpPr>
        <p:spPr/>
        <p:txBody>
          <a:bodyPr/>
          <a:lstStyle/>
          <a:p>
            <a:fld id="{8017909C-5AD9-4EA6-8D78-71BE06E1F6DE}" type="slidenum">
              <a:rPr lang="nb-NO" smtClean="0"/>
              <a:t>13</a:t>
            </a:fld>
            <a:endParaRPr lang="nb-NO"/>
          </a:p>
        </p:txBody>
      </p:sp>
    </p:spTree>
    <p:extLst>
      <p:ext uri="{BB962C8B-B14F-4D97-AF65-F5344CB8AC3E}">
        <p14:creationId xmlns:p14="http://schemas.microsoft.com/office/powerpoint/2010/main" val="2854852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1BC82B2-610D-3BEB-18F4-294AFEBA7774}"/>
              </a:ext>
            </a:extLst>
          </p:cNvPr>
          <p:cNvSpPr>
            <a:spLocks noGrp="1"/>
          </p:cNvSpPr>
          <p:nvPr>
            <p:ph type="title"/>
          </p:nvPr>
        </p:nvSpPr>
        <p:spPr>
          <a:xfrm>
            <a:off x="686834" y="1153572"/>
            <a:ext cx="3200400" cy="4461163"/>
          </a:xfrm>
        </p:spPr>
        <p:txBody>
          <a:bodyPr>
            <a:normAutofit fontScale="90000"/>
          </a:bodyPr>
          <a:lstStyle/>
          <a:p>
            <a:r>
              <a:rPr lang="nb-NO" sz="4100" dirty="0">
                <a:solidFill>
                  <a:srgbClr val="FFFFFF"/>
                </a:solidFill>
              </a:rPr>
              <a:t>Kan jeg melde pass på makker sin åpning i farge på et-trinnet?</a:t>
            </a:r>
            <a:br>
              <a:rPr lang="nb-NO" sz="4100" dirty="0">
                <a:solidFill>
                  <a:srgbClr val="FFFFFF"/>
                </a:solidFill>
              </a:rPr>
            </a:br>
            <a:r>
              <a:rPr lang="nb-NO" sz="4100" dirty="0">
                <a:solidFill>
                  <a:srgbClr val="FFFFFF"/>
                </a:solidFill>
              </a:rPr>
              <a:t>Har du 6hp eller mere så er svaret nei!</a:t>
            </a: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Plassholder for innhold 2">
            <a:extLst>
              <a:ext uri="{FF2B5EF4-FFF2-40B4-BE49-F238E27FC236}">
                <a16:creationId xmlns:a16="http://schemas.microsoft.com/office/drawing/2014/main" id="{754211D6-5F98-4AC8-5EFF-90D598B90352}"/>
              </a:ext>
            </a:extLst>
          </p:cNvPr>
          <p:cNvSpPr>
            <a:spLocks noGrp="1"/>
          </p:cNvSpPr>
          <p:nvPr>
            <p:ph idx="1"/>
          </p:nvPr>
        </p:nvSpPr>
        <p:spPr>
          <a:xfrm>
            <a:off x="4447308" y="591344"/>
            <a:ext cx="6906491" cy="5585619"/>
          </a:xfrm>
        </p:spPr>
        <p:txBody>
          <a:bodyPr anchor="ctr">
            <a:normAutofit/>
          </a:bodyPr>
          <a:lstStyle/>
          <a:p>
            <a:r>
              <a:rPr lang="nb-NO" sz="1800" dirty="0"/>
              <a:t>Husk at om du melder pass så oppfordrer du motparten til å delta i meldingsforløpet og makker blir også redd for å delta videre om motparten melder.</a:t>
            </a:r>
          </a:p>
          <a:p>
            <a:r>
              <a:rPr lang="nb-NO" sz="1800" dirty="0"/>
              <a:t>Husk at makker kan ha meget sterke kort med 19hp! Kanskje har makker 2 farger og flott fordeling som 5521 eller bedre? </a:t>
            </a:r>
          </a:p>
          <a:p>
            <a:r>
              <a:rPr lang="nb-NO" sz="1800" dirty="0"/>
              <a:t>Uten tilpass til makker så meld pass med 5hp eller mindre. Unntak er ekstreme fordelingshender som 5-5 eller bedre eller brukbare 6 </a:t>
            </a:r>
            <a:r>
              <a:rPr lang="nb-NO" sz="1800" dirty="0" err="1"/>
              <a:t>kortsfarger</a:t>
            </a:r>
            <a:r>
              <a:rPr lang="nb-NO" sz="1800" dirty="0"/>
              <a:t> eller bedre som kan meldes på et-trinnet. Men selv med flott fordeling så må din styrke være minst 4hp. Svar melding 1Gr viser dog 6-9 hp uten tilpass, kan ha 10hp som du ikke liker!</a:t>
            </a:r>
          </a:p>
          <a:p>
            <a:r>
              <a:rPr lang="nb-NO" sz="1800" dirty="0"/>
              <a:t>Om du har støtte til makker kan du også telle fordelingspoeng. Så når makker åpner i 1♠ så bør du med ♠K1084, </a:t>
            </a:r>
            <a:r>
              <a:rPr lang="nb-NO" sz="1800" kern="100" dirty="0">
                <a:effectLst/>
                <a:latin typeface="Arial" panose="020B0604020202020204" pitchFamily="34" charset="0"/>
                <a:ea typeface="Aptos" panose="020B0004020202020204" pitchFamily="34" charset="0"/>
                <a:cs typeface="Times New Roman" panose="02020603050405020304" pitchFamily="18" charset="0"/>
              </a:rPr>
              <a:t>♥</a:t>
            </a:r>
            <a:r>
              <a:rPr lang="nb-NO" sz="1800" dirty="0"/>
              <a:t>8, ♦10986532, </a:t>
            </a:r>
            <a:r>
              <a:rPr lang="nb-NO" sz="1800" b="1" dirty="0"/>
              <a:t>♣</a:t>
            </a:r>
            <a:r>
              <a:rPr lang="nb-NO" sz="1800" dirty="0"/>
              <a:t>6 melde 2♠. Du har 3 hp pluss 2 fordelingspoeng i hjerter, pluss 2 fordelingspoeng i kløver og et ekstra lengdepoeng i spar siden du har 4 kort spar i stedet for 3. Hånden er derfor vært hele 8p og du kan trygt melde 2♠ som viser 6-9 poeng</a:t>
            </a:r>
          </a:p>
          <a:p>
            <a:r>
              <a:rPr lang="nb-NO" sz="1800" dirty="0"/>
              <a:t>Om motparten dobler opplysende eller melder inn kan du passe om du ikke har noen god beskrivende melding og styrke er maks 8 hp. Men meld om du kan med 6hp eller mere!</a:t>
            </a:r>
          </a:p>
        </p:txBody>
      </p:sp>
      <p:sp>
        <p:nvSpPr>
          <p:cNvPr id="4" name="Plassholder for lysbildenummer 3">
            <a:extLst>
              <a:ext uri="{FF2B5EF4-FFF2-40B4-BE49-F238E27FC236}">
                <a16:creationId xmlns:a16="http://schemas.microsoft.com/office/drawing/2014/main" id="{15A3A998-4565-6C00-1184-23C3D67BE245}"/>
              </a:ext>
            </a:extLst>
          </p:cNvPr>
          <p:cNvSpPr>
            <a:spLocks noGrp="1"/>
          </p:cNvSpPr>
          <p:nvPr>
            <p:ph type="sldNum" sz="quarter" idx="12"/>
          </p:nvPr>
        </p:nvSpPr>
        <p:spPr/>
        <p:txBody>
          <a:bodyPr/>
          <a:lstStyle/>
          <a:p>
            <a:fld id="{8017909C-5AD9-4EA6-8D78-71BE06E1F6DE}" type="slidenum">
              <a:rPr lang="nb-NO" smtClean="0"/>
              <a:t>14</a:t>
            </a:fld>
            <a:endParaRPr lang="nb-NO"/>
          </a:p>
        </p:txBody>
      </p:sp>
    </p:spTree>
    <p:extLst>
      <p:ext uri="{BB962C8B-B14F-4D97-AF65-F5344CB8AC3E}">
        <p14:creationId xmlns:p14="http://schemas.microsoft.com/office/powerpoint/2010/main" val="2793346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00F021-2276-66B8-433E-9C88B1000DBB}"/>
              </a:ext>
            </a:extLst>
          </p:cNvPr>
          <p:cNvSpPr>
            <a:spLocks noGrp="1"/>
          </p:cNvSpPr>
          <p:nvPr>
            <p:ph type="title"/>
          </p:nvPr>
        </p:nvSpPr>
        <p:spPr/>
        <p:txBody>
          <a:bodyPr>
            <a:normAutofit fontScale="90000"/>
          </a:bodyPr>
          <a:lstStyle/>
          <a:p>
            <a:r>
              <a:rPr lang="nb-NO" dirty="0"/>
              <a:t>Gode og dårlige honnører. Vurdering av håndens reelle spillestyrke kommer med erfaring!</a:t>
            </a:r>
          </a:p>
        </p:txBody>
      </p:sp>
      <p:sp>
        <p:nvSpPr>
          <p:cNvPr id="3" name="Plassholder for innhold 2">
            <a:extLst>
              <a:ext uri="{FF2B5EF4-FFF2-40B4-BE49-F238E27FC236}">
                <a16:creationId xmlns:a16="http://schemas.microsoft.com/office/drawing/2014/main" id="{F059D1FA-D73B-0F91-AC42-F4B7FD0646B2}"/>
              </a:ext>
            </a:extLst>
          </p:cNvPr>
          <p:cNvSpPr>
            <a:spLocks noGrp="1"/>
          </p:cNvSpPr>
          <p:nvPr>
            <p:ph idx="1"/>
          </p:nvPr>
        </p:nvSpPr>
        <p:spPr/>
        <p:txBody>
          <a:bodyPr>
            <a:normAutofit fontScale="55000" lnSpcReduction="20000"/>
          </a:bodyPr>
          <a:lstStyle/>
          <a:p>
            <a:r>
              <a:rPr lang="nb-NO" dirty="0"/>
              <a:t>Et ess er alltid vært </a:t>
            </a:r>
            <a:r>
              <a:rPr lang="nb-NO" b="1" dirty="0"/>
              <a:t>minst</a:t>
            </a:r>
            <a:r>
              <a:rPr lang="nb-NO" dirty="0"/>
              <a:t> 4 hp om ikke makker er renons. Ess er matematisk i snitt vært 4,5 poeng.</a:t>
            </a:r>
          </a:p>
          <a:p>
            <a:r>
              <a:rPr lang="nb-NO" dirty="0"/>
              <a:t>Honnør singel eller honnør dobbel er ofte dårlige verdier men ikke i makkers lengste farge.</a:t>
            </a:r>
          </a:p>
          <a:p>
            <a:r>
              <a:rPr lang="nb-NO" dirty="0"/>
              <a:t>Om motparten melder farge er det bra å ha K bak men dårlig å ha K foran da den ofte kan bli kappet opp av motparten, ess er da normalt bak din K!</a:t>
            </a:r>
          </a:p>
          <a:p>
            <a:r>
              <a:rPr lang="nb-NO" dirty="0"/>
              <a:t>Knekter er overvurdert, spesielt i fargekontrakt. Dog hjelper det mye om knekt er i sekvens som kn109.</a:t>
            </a:r>
          </a:p>
          <a:p>
            <a:r>
              <a:rPr lang="nb-NO" dirty="0"/>
              <a:t>Sekvenser er bra! Eks: Makker har E84 og du har DJ10, her får du minst 2 stikk og i 50 % av tilfellene får du 3 stikk når K sitter i kapp foran E! Men om du kun har D109 er det ikke sikkert at du får mere enn et stikk i denne fargen!</a:t>
            </a:r>
          </a:p>
          <a:p>
            <a:r>
              <a:rPr lang="nb-NO" dirty="0"/>
              <a:t>Fordeling 4333 gir ofte et stikk mindre enn andre fordelinger.</a:t>
            </a:r>
          </a:p>
          <a:p>
            <a:r>
              <a:rPr lang="nb-NO" dirty="0"/>
              <a:t>Honnører i makkers </a:t>
            </a:r>
            <a:r>
              <a:rPr lang="nb-NO" dirty="0" err="1"/>
              <a:t>langfarge</a:t>
            </a:r>
            <a:r>
              <a:rPr lang="nb-NO" dirty="0"/>
              <a:t> er bra. Kortfarge i makker lengste farge er ofte et dårlig tegn. Selv renons kan være meget uheldig, si at makker har </a:t>
            </a:r>
            <a:r>
              <a:rPr lang="nb-NO" dirty="0" err="1"/>
              <a:t>EKxxxx</a:t>
            </a:r>
            <a:r>
              <a:rPr lang="nb-NO" dirty="0"/>
              <a:t> i kløver og dere finner 4-4 tilpass i spar så er det lett å godspille kløverfarge om du har 2 kort kløver men med renons i kløver så kan det bli umulig å få flere enn 2 kløverstikk! Ikke frykt renons i makkers farge men ha det i bakhode om du lurer på slem og verdsett renons kun til maks 2 poeng i kjent 5 </a:t>
            </a:r>
            <a:r>
              <a:rPr lang="nb-NO" dirty="0" err="1"/>
              <a:t>kortsfarge</a:t>
            </a:r>
            <a:r>
              <a:rPr lang="nb-NO" dirty="0"/>
              <a:t> hos makker.</a:t>
            </a:r>
          </a:p>
          <a:p>
            <a:r>
              <a:rPr lang="nb-NO" b="1" dirty="0"/>
              <a:t>Til ettertanke</a:t>
            </a:r>
            <a:r>
              <a:rPr lang="nb-NO" dirty="0"/>
              <a:t>: Når alle honnører jobber sammen, og fordeling er god, kan det bli mange stikk selv med lav honnørstyrke. Veldig uflaks om du har </a:t>
            </a:r>
            <a:r>
              <a:rPr lang="nb-NO" dirty="0" err="1"/>
              <a:t>Ekn</a:t>
            </a:r>
            <a:r>
              <a:rPr lang="nb-NO" dirty="0"/>
              <a:t> og makker har KD i samme farge. Her har makkerparet alle 10 honnørpoengene i fargen men får kun 2 stikk i fargen! Tenk om det hadde vært </a:t>
            </a:r>
            <a:r>
              <a:rPr lang="nb-NO" dirty="0" err="1"/>
              <a:t>Exx</a:t>
            </a:r>
            <a:r>
              <a:rPr lang="nb-NO" dirty="0"/>
              <a:t> mot singel, i fargekontrakt gir det 0 tapere og trolig 3 stikk via stjelinger selv om samlet honnørstyrke i fargen kun er 4 hp! </a:t>
            </a:r>
          </a:p>
        </p:txBody>
      </p:sp>
      <p:sp>
        <p:nvSpPr>
          <p:cNvPr id="4" name="Plassholder for lysbildenummer 3">
            <a:extLst>
              <a:ext uri="{FF2B5EF4-FFF2-40B4-BE49-F238E27FC236}">
                <a16:creationId xmlns:a16="http://schemas.microsoft.com/office/drawing/2014/main" id="{48E35BA4-9E65-BFDF-83CF-F7579FAC10BE}"/>
              </a:ext>
            </a:extLst>
          </p:cNvPr>
          <p:cNvSpPr>
            <a:spLocks noGrp="1"/>
          </p:cNvSpPr>
          <p:nvPr>
            <p:ph type="sldNum" sz="quarter" idx="12"/>
          </p:nvPr>
        </p:nvSpPr>
        <p:spPr/>
        <p:txBody>
          <a:bodyPr/>
          <a:lstStyle/>
          <a:p>
            <a:fld id="{8017909C-5AD9-4EA6-8D78-71BE06E1F6DE}" type="slidenum">
              <a:rPr lang="nb-NO" smtClean="0"/>
              <a:t>15</a:t>
            </a:fld>
            <a:endParaRPr lang="nb-NO"/>
          </a:p>
        </p:txBody>
      </p:sp>
    </p:spTree>
    <p:extLst>
      <p:ext uri="{BB962C8B-B14F-4D97-AF65-F5344CB8AC3E}">
        <p14:creationId xmlns:p14="http://schemas.microsoft.com/office/powerpoint/2010/main" val="2094032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929990-CAF9-7716-3BE4-F9263E7B313F}"/>
              </a:ext>
            </a:extLst>
          </p:cNvPr>
          <p:cNvSpPr>
            <a:spLocks noGrp="1"/>
          </p:cNvSpPr>
          <p:nvPr>
            <p:ph type="title"/>
          </p:nvPr>
        </p:nvSpPr>
        <p:spPr>
          <a:xfrm>
            <a:off x="285307" y="391708"/>
            <a:ext cx="8868967" cy="905466"/>
          </a:xfrm>
        </p:spPr>
        <p:style>
          <a:lnRef idx="3">
            <a:schemeClr val="lt1"/>
          </a:lnRef>
          <a:fillRef idx="1">
            <a:schemeClr val="accent6"/>
          </a:fillRef>
          <a:effectRef idx="1">
            <a:schemeClr val="accent6"/>
          </a:effectRef>
          <a:fontRef idx="minor">
            <a:schemeClr val="lt1"/>
          </a:fontRef>
        </p:style>
        <p:txBody>
          <a:bodyPr>
            <a:normAutofit/>
          </a:bodyPr>
          <a:lstStyle/>
          <a:p>
            <a:r>
              <a:rPr lang="nb-NO" sz="2800" b="1" dirty="0"/>
              <a:t>Trappa</a:t>
            </a:r>
            <a:r>
              <a:rPr lang="nb-NO" sz="2400" b="1" dirty="0"/>
              <a:t>! </a:t>
            </a:r>
            <a:r>
              <a:rPr lang="nb-NO" sz="1600" b="1" dirty="0"/>
              <a:t>Normal sammenheng mellom sammenlagt styrke og hvilket trinn du kan melde til. Antall stikk du melder er trinn meldt pluss 6.</a:t>
            </a:r>
            <a:endParaRPr lang="nb-NO" sz="2400" b="1" dirty="0"/>
          </a:p>
        </p:txBody>
      </p:sp>
      <p:sp>
        <p:nvSpPr>
          <p:cNvPr id="3" name="Plassholder for innhold 2">
            <a:extLst>
              <a:ext uri="{FF2B5EF4-FFF2-40B4-BE49-F238E27FC236}">
                <a16:creationId xmlns:a16="http://schemas.microsoft.com/office/drawing/2014/main" id="{AA87E9A9-D180-0AC6-2747-C664D32E22AB}"/>
              </a:ext>
            </a:extLst>
          </p:cNvPr>
          <p:cNvSpPr>
            <a:spLocks noGrp="1"/>
          </p:cNvSpPr>
          <p:nvPr>
            <p:ph idx="1"/>
          </p:nvPr>
        </p:nvSpPr>
        <p:spPr>
          <a:xfrm>
            <a:off x="235226" y="1391478"/>
            <a:ext cx="9541411" cy="4697896"/>
          </a:xfrm>
          <a:noFill/>
          <a:ln>
            <a:noFill/>
          </a:ln>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nb-NO" sz="2400" dirty="0"/>
              <a:t>I grand telles ikke fordelingspoeng!</a:t>
            </a:r>
          </a:p>
        </p:txBody>
      </p:sp>
      <p:sp>
        <p:nvSpPr>
          <p:cNvPr id="5" name="Rektangel 4">
            <a:extLst>
              <a:ext uri="{FF2B5EF4-FFF2-40B4-BE49-F238E27FC236}">
                <a16:creationId xmlns:a16="http://schemas.microsoft.com/office/drawing/2014/main" id="{CDECF65D-6A0A-EB03-7436-C85F1ACBB4CD}"/>
              </a:ext>
            </a:extLst>
          </p:cNvPr>
          <p:cNvSpPr/>
          <p:nvPr/>
        </p:nvSpPr>
        <p:spPr>
          <a:xfrm>
            <a:off x="776177" y="5151474"/>
            <a:ext cx="1371600" cy="934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b="1" dirty="0"/>
              <a:t>1</a:t>
            </a:r>
            <a:r>
              <a:rPr lang="nb-NO" dirty="0"/>
              <a:t> </a:t>
            </a:r>
          </a:p>
          <a:p>
            <a:pPr algn="ctr"/>
            <a:r>
              <a:rPr lang="nb-NO" dirty="0"/>
              <a:t>trinnet, 20 p</a:t>
            </a:r>
          </a:p>
        </p:txBody>
      </p:sp>
      <p:sp>
        <p:nvSpPr>
          <p:cNvPr id="8" name="Rektangel 7">
            <a:extLst>
              <a:ext uri="{FF2B5EF4-FFF2-40B4-BE49-F238E27FC236}">
                <a16:creationId xmlns:a16="http://schemas.microsoft.com/office/drawing/2014/main" id="{CDECF65D-6A0A-EB03-7436-C85F1ACBB4CD}"/>
              </a:ext>
            </a:extLst>
          </p:cNvPr>
          <p:cNvSpPr/>
          <p:nvPr/>
        </p:nvSpPr>
        <p:spPr>
          <a:xfrm>
            <a:off x="7962246" y="1318437"/>
            <a:ext cx="1144540" cy="47437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b-NO" sz="2400" b="1" dirty="0"/>
              <a:t>7</a:t>
            </a:r>
            <a:r>
              <a:rPr lang="nb-NO" dirty="0"/>
              <a:t> </a:t>
            </a:r>
          </a:p>
          <a:p>
            <a:pPr algn="ctr"/>
            <a:r>
              <a:rPr lang="nb-NO" dirty="0"/>
              <a:t>trinnet, </a:t>
            </a:r>
            <a:r>
              <a:rPr lang="nb-NO" b="1" dirty="0"/>
              <a:t>37 poeng</a:t>
            </a:r>
            <a:r>
              <a:rPr lang="nb-NO" dirty="0"/>
              <a:t>. Store-slem!</a:t>
            </a:r>
          </a:p>
          <a:p>
            <a:pPr algn="ctr"/>
            <a:endParaRPr lang="nb-NO" dirty="0"/>
          </a:p>
          <a:p>
            <a:pPr algn="ctr"/>
            <a:endParaRPr lang="nb-NO" dirty="0"/>
          </a:p>
          <a:p>
            <a:pPr algn="ctr"/>
            <a:endParaRPr lang="nb-NO" dirty="0"/>
          </a:p>
          <a:p>
            <a:pPr algn="ctr"/>
            <a:endParaRPr lang="nb-NO" dirty="0"/>
          </a:p>
          <a:p>
            <a:pPr algn="ctr"/>
            <a:endParaRPr lang="nb-NO" dirty="0"/>
          </a:p>
          <a:p>
            <a:pPr algn="ctr"/>
            <a:endParaRPr lang="nb-NO" dirty="0"/>
          </a:p>
          <a:p>
            <a:pPr algn="ctr"/>
            <a:endParaRPr lang="nb-NO" dirty="0"/>
          </a:p>
        </p:txBody>
      </p:sp>
      <p:sp>
        <p:nvSpPr>
          <p:cNvPr id="10" name="Rektangel 9">
            <a:extLst>
              <a:ext uri="{FF2B5EF4-FFF2-40B4-BE49-F238E27FC236}">
                <a16:creationId xmlns:a16="http://schemas.microsoft.com/office/drawing/2014/main" id="{CAC50A8A-F470-B1AE-B537-EF8CEAD7C361}"/>
              </a:ext>
            </a:extLst>
          </p:cNvPr>
          <p:cNvSpPr/>
          <p:nvPr/>
        </p:nvSpPr>
        <p:spPr>
          <a:xfrm>
            <a:off x="6804220" y="2315201"/>
            <a:ext cx="1117036" cy="37553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b="1" dirty="0"/>
              <a:t>6 </a:t>
            </a:r>
            <a:r>
              <a:rPr lang="nb-NO" dirty="0"/>
              <a:t>trinnet, </a:t>
            </a:r>
            <a:r>
              <a:rPr lang="nb-NO" b="1" dirty="0"/>
              <a:t>33 poeng</a:t>
            </a:r>
            <a:r>
              <a:rPr lang="nb-NO" dirty="0"/>
              <a:t>. Lille-slem!</a:t>
            </a:r>
          </a:p>
          <a:p>
            <a:pPr algn="ctr"/>
            <a:endParaRPr lang="nb-NO" dirty="0"/>
          </a:p>
          <a:p>
            <a:pPr algn="ctr"/>
            <a:endParaRPr lang="nb-NO" dirty="0"/>
          </a:p>
          <a:p>
            <a:pPr algn="ctr"/>
            <a:endParaRPr lang="nb-NO" dirty="0"/>
          </a:p>
          <a:p>
            <a:pPr algn="ctr"/>
            <a:endParaRPr lang="nb-NO" dirty="0"/>
          </a:p>
          <a:p>
            <a:pPr algn="ctr"/>
            <a:endParaRPr lang="nb-NO" dirty="0"/>
          </a:p>
        </p:txBody>
      </p:sp>
      <p:sp>
        <p:nvSpPr>
          <p:cNvPr id="11" name="Rektangel 10">
            <a:extLst>
              <a:ext uri="{FF2B5EF4-FFF2-40B4-BE49-F238E27FC236}">
                <a16:creationId xmlns:a16="http://schemas.microsoft.com/office/drawing/2014/main" id="{8FC3BB52-0B4B-9A2D-413B-9F2EF3D6A783}"/>
              </a:ext>
            </a:extLst>
          </p:cNvPr>
          <p:cNvSpPr/>
          <p:nvPr/>
        </p:nvSpPr>
        <p:spPr>
          <a:xfrm>
            <a:off x="3308505" y="3960628"/>
            <a:ext cx="1088057" cy="21267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b="1" dirty="0"/>
              <a:t>3</a:t>
            </a:r>
            <a:r>
              <a:rPr lang="nb-NO" dirty="0"/>
              <a:t> </a:t>
            </a:r>
          </a:p>
          <a:p>
            <a:pPr algn="ctr"/>
            <a:r>
              <a:rPr lang="nb-NO" dirty="0"/>
              <a:t>trinnet i grand, </a:t>
            </a:r>
            <a:r>
              <a:rPr lang="nb-NO" u="sng" dirty="0"/>
              <a:t>25 </a:t>
            </a:r>
            <a:r>
              <a:rPr lang="nb-NO" b="1" u="sng" dirty="0"/>
              <a:t>hp</a:t>
            </a:r>
            <a:r>
              <a:rPr lang="nb-NO" u="sng" dirty="0"/>
              <a:t>. </a:t>
            </a:r>
          </a:p>
          <a:p>
            <a:pPr algn="ctr"/>
            <a:r>
              <a:rPr lang="nb-NO" dirty="0"/>
              <a:t>Utgang i grand</a:t>
            </a:r>
          </a:p>
        </p:txBody>
      </p:sp>
      <p:sp>
        <p:nvSpPr>
          <p:cNvPr id="15" name="Rektangel 14">
            <a:extLst>
              <a:ext uri="{FF2B5EF4-FFF2-40B4-BE49-F238E27FC236}">
                <a16:creationId xmlns:a16="http://schemas.microsoft.com/office/drawing/2014/main" id="{A2B067D5-D9A1-65D7-7E0A-7E4088F832A3}"/>
              </a:ext>
            </a:extLst>
          </p:cNvPr>
          <p:cNvSpPr/>
          <p:nvPr/>
        </p:nvSpPr>
        <p:spPr>
          <a:xfrm>
            <a:off x="2179682" y="4688958"/>
            <a:ext cx="1089830" cy="14019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2400" b="1" dirty="0"/>
              <a:t>2</a:t>
            </a:r>
            <a:r>
              <a:rPr lang="nb-NO" dirty="0"/>
              <a:t> trinnet, 22 p	</a:t>
            </a:r>
          </a:p>
        </p:txBody>
      </p:sp>
      <p:sp>
        <p:nvSpPr>
          <p:cNvPr id="16" name="Rektangel 15">
            <a:extLst>
              <a:ext uri="{FF2B5EF4-FFF2-40B4-BE49-F238E27FC236}">
                <a16:creationId xmlns:a16="http://schemas.microsoft.com/office/drawing/2014/main" id="{1C45FBDD-1913-2F69-EB02-455D30CA5B8C}"/>
              </a:ext>
            </a:extLst>
          </p:cNvPr>
          <p:cNvSpPr/>
          <p:nvPr/>
        </p:nvSpPr>
        <p:spPr>
          <a:xfrm>
            <a:off x="5646660" y="3189768"/>
            <a:ext cx="1105014" cy="28928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nb-NO" sz="2400" b="1" dirty="0"/>
              <a:t>5</a:t>
            </a:r>
            <a:r>
              <a:rPr lang="nb-NO" dirty="0"/>
              <a:t> trinnet, </a:t>
            </a:r>
            <a:r>
              <a:rPr lang="nb-NO" b="1" dirty="0"/>
              <a:t>27 poeng</a:t>
            </a:r>
            <a:r>
              <a:rPr lang="nb-NO" dirty="0"/>
              <a:t>.</a:t>
            </a:r>
          </a:p>
          <a:p>
            <a:pPr algn="ctr"/>
            <a:r>
              <a:rPr lang="nb-NO" dirty="0"/>
              <a:t>Utgang </a:t>
            </a:r>
            <a:r>
              <a:rPr lang="nb-NO" dirty="0" err="1"/>
              <a:t>minor</a:t>
            </a:r>
            <a:r>
              <a:rPr lang="nb-NO" dirty="0"/>
              <a:t>.</a:t>
            </a:r>
          </a:p>
          <a:p>
            <a:pPr algn="ctr"/>
            <a:endParaRPr lang="nb-NO" dirty="0"/>
          </a:p>
          <a:p>
            <a:pPr algn="ctr"/>
            <a:r>
              <a:rPr lang="nb-NO"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7" name="Rektangel 16">
            <a:extLst>
              <a:ext uri="{FF2B5EF4-FFF2-40B4-BE49-F238E27FC236}">
                <a16:creationId xmlns:a16="http://schemas.microsoft.com/office/drawing/2014/main" id="{612F81CA-7C28-D264-EF6A-79399B818B0C}"/>
              </a:ext>
            </a:extLst>
          </p:cNvPr>
          <p:cNvSpPr/>
          <p:nvPr/>
        </p:nvSpPr>
        <p:spPr>
          <a:xfrm>
            <a:off x="4440788" y="3912781"/>
            <a:ext cx="1167886" cy="21653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nb-NO" sz="2400" b="1" dirty="0"/>
              <a:t>4</a:t>
            </a:r>
            <a:r>
              <a:rPr lang="nb-NO" dirty="0"/>
              <a:t> </a:t>
            </a:r>
          </a:p>
          <a:p>
            <a:pPr algn="ctr"/>
            <a:r>
              <a:rPr lang="nb-NO" dirty="0"/>
              <a:t>trinnet i farge, </a:t>
            </a:r>
            <a:r>
              <a:rPr lang="nb-NO" b="1" dirty="0"/>
              <a:t>25 poeng</a:t>
            </a:r>
          </a:p>
          <a:p>
            <a:pPr algn="ctr"/>
            <a:r>
              <a:rPr lang="nb-NO" dirty="0"/>
              <a:t>Utgang major.</a:t>
            </a:r>
            <a:br>
              <a:rPr lang="nb-NO" dirty="0"/>
            </a:br>
            <a:r>
              <a:rPr lang="nb-NO" sz="1800" kern="100" dirty="0">
                <a:effectLst/>
                <a:latin typeface="Arial" panose="020B0604020202020204" pitchFamily="34" charset="0"/>
                <a:ea typeface="Aptos" panose="020B0004020202020204" pitchFamily="34" charset="0"/>
                <a:cs typeface="Times New Roman" panose="02020603050405020304" pitchFamily="18" charset="0"/>
              </a:rPr>
              <a:t>♥</a:t>
            </a:r>
            <a:r>
              <a:rPr lang="nb-NO" kern="100" dirty="0">
                <a:latin typeface="Aptos" panose="020B0004020202020204" pitchFamily="34" charset="0"/>
                <a:ea typeface="Aptos" panose="020B0004020202020204" pitchFamily="34" charset="0"/>
                <a:cs typeface="Times New Roman" panose="02020603050405020304" pitchFamily="18" charset="0"/>
              </a:rPr>
              <a:t>     </a:t>
            </a:r>
            <a:r>
              <a:rPr lang="nb-NO" sz="1800" kern="100" dirty="0">
                <a:effectLst/>
                <a:latin typeface="Arial" panose="020B0604020202020204" pitchFamily="34" charset="0"/>
                <a:ea typeface="Aptos" panose="020B0004020202020204" pitchFamily="34" charset="0"/>
                <a:cs typeface="Times New Roman" panose="02020603050405020304" pitchFamily="18" charset="0"/>
              </a:rPr>
              <a:t>♠</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endParaRPr lang="nb-NO" dirty="0"/>
          </a:p>
        </p:txBody>
      </p:sp>
      <p:sp>
        <p:nvSpPr>
          <p:cNvPr id="35" name="Rektangel 34">
            <a:extLst>
              <a:ext uri="{FF2B5EF4-FFF2-40B4-BE49-F238E27FC236}">
                <a16:creationId xmlns:a16="http://schemas.microsoft.com/office/drawing/2014/main" id="{FF404F0D-E32D-B526-576E-BA42A738C579}"/>
              </a:ext>
            </a:extLst>
          </p:cNvPr>
          <p:cNvSpPr/>
          <p:nvPr/>
        </p:nvSpPr>
        <p:spPr>
          <a:xfrm>
            <a:off x="9683716" y="403813"/>
            <a:ext cx="2162388" cy="135306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nb-NO" b="1" dirty="0"/>
              <a:t>Honnørpoeng, hp</a:t>
            </a:r>
          </a:p>
          <a:p>
            <a:r>
              <a:rPr lang="nb-NO" dirty="0"/>
              <a:t>Ess	4 hp</a:t>
            </a:r>
          </a:p>
          <a:p>
            <a:r>
              <a:rPr lang="nb-NO" dirty="0"/>
              <a:t>Konge 	3 hp</a:t>
            </a:r>
          </a:p>
          <a:p>
            <a:r>
              <a:rPr lang="nb-NO" dirty="0"/>
              <a:t>Dame 	2 hp</a:t>
            </a:r>
          </a:p>
          <a:p>
            <a:r>
              <a:rPr lang="nb-NO" dirty="0"/>
              <a:t>Knekt 	1 hp</a:t>
            </a:r>
          </a:p>
        </p:txBody>
      </p:sp>
      <p:sp>
        <p:nvSpPr>
          <p:cNvPr id="36" name="Rektangel 35">
            <a:extLst>
              <a:ext uri="{FF2B5EF4-FFF2-40B4-BE49-F238E27FC236}">
                <a16:creationId xmlns:a16="http://schemas.microsoft.com/office/drawing/2014/main" id="{D297E202-F1FE-A957-51BA-8225CB23551A}"/>
              </a:ext>
            </a:extLst>
          </p:cNvPr>
          <p:cNvSpPr/>
          <p:nvPr/>
        </p:nvSpPr>
        <p:spPr>
          <a:xfrm>
            <a:off x="9699941" y="2044804"/>
            <a:ext cx="2176484" cy="40263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nb-NO" sz="1600" dirty="0"/>
              <a:t>I farge teller vi også fordelingspoeng </a:t>
            </a:r>
            <a:r>
              <a:rPr lang="nb-NO" sz="1600" u="sng" dirty="0"/>
              <a:t>etter</a:t>
            </a:r>
            <a:r>
              <a:rPr lang="nb-NO" sz="1600" dirty="0"/>
              <a:t> at vi finner trumfarge med tilpass!:</a:t>
            </a:r>
          </a:p>
          <a:p>
            <a:pPr marL="285750" indent="-285750">
              <a:buFont typeface="Arial" panose="020B0604020202020204" pitchFamily="34" charset="0"/>
              <a:buChar char="•"/>
            </a:pPr>
            <a:r>
              <a:rPr lang="nb-NO" sz="1600" b="1" dirty="0"/>
              <a:t>Renons 3 poeng</a:t>
            </a:r>
          </a:p>
          <a:p>
            <a:pPr marL="285750" indent="-285750">
              <a:buFont typeface="Arial" panose="020B0604020202020204" pitchFamily="34" charset="0"/>
              <a:buChar char="•"/>
            </a:pPr>
            <a:r>
              <a:rPr lang="nb-NO" sz="1600" b="1" dirty="0" err="1"/>
              <a:t>Singelton</a:t>
            </a:r>
            <a:r>
              <a:rPr lang="nb-NO" sz="1600" b="1" dirty="0"/>
              <a:t> 2 poeng</a:t>
            </a:r>
          </a:p>
          <a:p>
            <a:pPr marL="285750" indent="-285750">
              <a:buFont typeface="Arial" panose="020B0604020202020204" pitchFamily="34" charset="0"/>
              <a:buChar char="•"/>
            </a:pPr>
            <a:r>
              <a:rPr lang="nb-NO" sz="1600" b="1" dirty="0" err="1"/>
              <a:t>Dobbelton</a:t>
            </a:r>
            <a:r>
              <a:rPr lang="nb-NO" sz="1600" b="1" dirty="0"/>
              <a:t> 1 poeng</a:t>
            </a:r>
          </a:p>
          <a:p>
            <a:pPr marL="285750" indent="-285750">
              <a:buFont typeface="Arial" panose="020B0604020202020204" pitchFamily="34" charset="0"/>
              <a:buChar char="•"/>
            </a:pPr>
            <a:r>
              <a:rPr lang="nb-NO" sz="1600" b="1" dirty="0"/>
              <a:t>Ekstra lengde i trumf 1 poeng </a:t>
            </a:r>
          </a:p>
          <a:p>
            <a:r>
              <a:rPr lang="nb-NO" sz="1600" dirty="0"/>
              <a:t>Legg sammen antall honnørpoeng og antall fordelingspoeng og du får antall poeng som hånden har, forkortet p</a:t>
            </a:r>
          </a:p>
        </p:txBody>
      </p:sp>
      <p:sp>
        <p:nvSpPr>
          <p:cNvPr id="4" name="Rektangel 3">
            <a:extLst>
              <a:ext uri="{FF2B5EF4-FFF2-40B4-BE49-F238E27FC236}">
                <a16:creationId xmlns:a16="http://schemas.microsoft.com/office/drawing/2014/main" id="{76605783-F66D-3DF9-335B-2C874A415D1A}"/>
              </a:ext>
            </a:extLst>
          </p:cNvPr>
          <p:cNvSpPr/>
          <p:nvPr/>
        </p:nvSpPr>
        <p:spPr>
          <a:xfrm>
            <a:off x="281764" y="1770320"/>
            <a:ext cx="4566683" cy="6379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b-NO" dirty="0"/>
              <a:t>Har du og makker 8 trumf til sammen blir det typisk 1 stikk mere i trumf enn i grand. </a:t>
            </a:r>
          </a:p>
        </p:txBody>
      </p:sp>
      <p:sp>
        <p:nvSpPr>
          <p:cNvPr id="6" name="Plassholder for lysbildenummer 5">
            <a:extLst>
              <a:ext uri="{FF2B5EF4-FFF2-40B4-BE49-F238E27FC236}">
                <a16:creationId xmlns:a16="http://schemas.microsoft.com/office/drawing/2014/main" id="{843C59F1-97BA-317F-5DA3-7B4AF31F300F}"/>
              </a:ext>
            </a:extLst>
          </p:cNvPr>
          <p:cNvSpPr>
            <a:spLocks noGrp="1"/>
          </p:cNvSpPr>
          <p:nvPr>
            <p:ph type="sldNum" sz="quarter" idx="12"/>
          </p:nvPr>
        </p:nvSpPr>
        <p:spPr/>
        <p:txBody>
          <a:bodyPr/>
          <a:lstStyle/>
          <a:p>
            <a:fld id="{8017909C-5AD9-4EA6-8D78-71BE06E1F6DE}" type="slidenum">
              <a:rPr lang="nb-NO" smtClean="0"/>
              <a:t>2</a:t>
            </a:fld>
            <a:endParaRPr lang="nb-NO"/>
          </a:p>
        </p:txBody>
      </p:sp>
    </p:spTree>
    <p:extLst>
      <p:ext uri="{BB962C8B-B14F-4D97-AF65-F5344CB8AC3E}">
        <p14:creationId xmlns:p14="http://schemas.microsoft.com/office/powerpoint/2010/main" val="678705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a:extLst>
              <a:ext uri="{FF2B5EF4-FFF2-40B4-BE49-F238E27FC236}">
                <a16:creationId xmlns:a16="http://schemas.microsoft.com/office/drawing/2014/main" id="{1B1D6B46-BE53-0A91-0E63-DD270AF0BA45}"/>
              </a:ext>
            </a:extLst>
          </p:cNvPr>
          <p:cNvGraphicFramePr>
            <a:graphicFrameLocks noGrp="1"/>
          </p:cNvGraphicFramePr>
          <p:nvPr>
            <p:ph idx="1"/>
            <p:extLst>
              <p:ext uri="{D42A27DB-BD31-4B8C-83A1-F6EECF244321}">
                <p14:modId xmlns:p14="http://schemas.microsoft.com/office/powerpoint/2010/main" val="810426351"/>
              </p:ext>
            </p:extLst>
          </p:nvPr>
        </p:nvGraphicFramePr>
        <p:xfrm>
          <a:off x="106018" y="228738"/>
          <a:ext cx="12006469" cy="656844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583096732"/>
                    </a:ext>
                  </a:extLst>
                </a:gridCol>
                <a:gridCol w="1053548">
                  <a:extLst>
                    <a:ext uri="{9D8B030D-6E8A-4147-A177-3AD203B41FA5}">
                      <a16:colId xmlns:a16="http://schemas.microsoft.com/office/drawing/2014/main" val="713244697"/>
                    </a:ext>
                  </a:extLst>
                </a:gridCol>
                <a:gridCol w="4612202">
                  <a:extLst>
                    <a:ext uri="{9D8B030D-6E8A-4147-A177-3AD203B41FA5}">
                      <a16:colId xmlns:a16="http://schemas.microsoft.com/office/drawing/2014/main" val="3168349837"/>
                    </a:ext>
                  </a:extLst>
                </a:gridCol>
                <a:gridCol w="5426319">
                  <a:extLst>
                    <a:ext uri="{9D8B030D-6E8A-4147-A177-3AD203B41FA5}">
                      <a16:colId xmlns:a16="http://schemas.microsoft.com/office/drawing/2014/main" val="633096250"/>
                    </a:ext>
                  </a:extLst>
                </a:gridCol>
              </a:tblGrid>
              <a:tr h="228462">
                <a:tc>
                  <a:txBody>
                    <a:bodyPr/>
                    <a:lstStyle/>
                    <a:p>
                      <a:r>
                        <a:rPr lang="nb-NO" sz="1600" dirty="0"/>
                        <a:t>Åpning</a:t>
                      </a:r>
                    </a:p>
                  </a:txBody>
                  <a:tcPr/>
                </a:tc>
                <a:tc>
                  <a:txBody>
                    <a:bodyPr/>
                    <a:lstStyle/>
                    <a:p>
                      <a:r>
                        <a:rPr lang="nb-NO" sz="1600" dirty="0"/>
                        <a:t>Viser</a:t>
                      </a:r>
                    </a:p>
                  </a:txBody>
                  <a:tcPr/>
                </a:tc>
                <a:tc>
                  <a:txBody>
                    <a:bodyPr/>
                    <a:lstStyle/>
                    <a:p>
                      <a:r>
                        <a:rPr lang="nb-NO" sz="1600" dirty="0"/>
                        <a:t>Svar med tilpass, kjenner til minst 8 trumf</a:t>
                      </a:r>
                    </a:p>
                  </a:txBody>
                  <a:tcPr/>
                </a:tc>
                <a:tc>
                  <a:txBody>
                    <a:bodyPr/>
                    <a:lstStyle/>
                    <a:p>
                      <a:r>
                        <a:rPr lang="nb-NO" sz="1600" dirty="0"/>
                        <a:t>Svar uten tilpass, meld pass med 5hp eller færre</a:t>
                      </a:r>
                    </a:p>
                  </a:txBody>
                  <a:tcPr/>
                </a:tc>
                <a:extLst>
                  <a:ext uri="{0D108BD9-81ED-4DB2-BD59-A6C34878D82A}">
                    <a16:rowId xmlns:a16="http://schemas.microsoft.com/office/drawing/2014/main" val="111339139"/>
                  </a:ext>
                </a:extLst>
              </a:tr>
              <a:tr h="370840">
                <a:tc>
                  <a:txBody>
                    <a:bodyPr/>
                    <a:lstStyle/>
                    <a:p>
                      <a:pPr algn="ctr"/>
                      <a:r>
                        <a:rPr lang="nb-NO" b="1" dirty="0"/>
                        <a:t>1 kløver</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2400" kern="1200" dirty="0">
                          <a:solidFill>
                            <a:srgbClr val="0070C0"/>
                          </a:solidFill>
                          <a:effectLst/>
                          <a:latin typeface="+mn-lt"/>
                          <a:ea typeface="+mn-ea"/>
                          <a:cs typeface="+mn-cs"/>
                        </a:rPr>
                        <a:t>♣</a:t>
                      </a:r>
                    </a:p>
                    <a:p>
                      <a:pPr algn="ctr"/>
                      <a:endParaRPr lang="nb-NO" b="1" dirty="0"/>
                    </a:p>
                  </a:txBody>
                  <a:tcPr anchor="ctr"/>
                </a:tc>
                <a:tc>
                  <a:txBody>
                    <a:bodyPr/>
                    <a:lstStyle/>
                    <a:p>
                      <a:r>
                        <a:rPr lang="nb-NO" sz="1600" dirty="0"/>
                        <a:t>12-19hp, </a:t>
                      </a:r>
                    </a:p>
                    <a:p>
                      <a:r>
                        <a:rPr lang="nb-NO" sz="1600" dirty="0"/>
                        <a:t>minst 3 kort kløver(♣)</a:t>
                      </a:r>
                    </a:p>
                  </a:txBody>
                  <a:tcPr/>
                </a:tc>
                <a:tc>
                  <a:txBody>
                    <a:bodyPr/>
                    <a:lstStyle/>
                    <a:p>
                      <a:r>
                        <a:rPr lang="nb-NO" sz="1100" dirty="0"/>
                        <a:t>Pass viser maksimalt 5p! (Pass lover ikke tilpass)</a:t>
                      </a:r>
                    </a:p>
                    <a:p>
                      <a:r>
                        <a:rPr lang="nb-NO" sz="1100" dirty="0"/>
                        <a:t>2♣ Minst 5 kort i ♣ + 6 til 9p.</a:t>
                      </a:r>
                    </a:p>
                    <a:p>
                      <a:r>
                        <a:rPr lang="nb-NO" sz="1100" dirty="0"/>
                        <a:t>3♣ Minst 5 kort + 10-12p. </a:t>
                      </a:r>
                    </a:p>
                    <a:p>
                      <a:r>
                        <a:rPr lang="nb-NO" sz="1100" dirty="0"/>
                        <a:t>4♣ Minst 5 kort + 13-14p </a:t>
                      </a:r>
                    </a:p>
                    <a:p>
                      <a:r>
                        <a:rPr lang="nb-NO" sz="1100" dirty="0"/>
                        <a:t>5♣ Minst 5 kort + 15-18p </a:t>
                      </a:r>
                    </a:p>
                    <a:p>
                      <a:endParaRPr lang="nb-NO" sz="1100" dirty="0"/>
                    </a:p>
                    <a:p>
                      <a:r>
                        <a:rPr lang="nb-NO" sz="1100" dirty="0"/>
                        <a:t>Tips: Om du har 4 kort major så vurder å melde denne før du eventuelt støtter kløver. Det er gir ofte bedre score å vinne majorkontrakt eller grandspill.</a:t>
                      </a:r>
                    </a:p>
                  </a:txBody>
                  <a:tcPr/>
                </a:tc>
                <a:tc>
                  <a:txBody>
                    <a:bodyPr/>
                    <a:lstStyle/>
                    <a:p>
                      <a:r>
                        <a:rPr lang="nb-NO" sz="1100" dirty="0"/>
                        <a:t>Ny farge på et trinnet er krav og viser fra 6hp eller mere! Ny farge på et trinnet lover kun 4 kort, 4 </a:t>
                      </a:r>
                      <a:r>
                        <a:rPr lang="nb-NO" sz="1100" dirty="0" err="1"/>
                        <a:t>kortsfarge</a:t>
                      </a:r>
                      <a:r>
                        <a:rPr lang="nb-NO" sz="1100" dirty="0"/>
                        <a:t> meldes nedenfra så med 4 kort ♦ og 4 kort ♠ meldes 1 ♦. Har du 2 </a:t>
                      </a:r>
                      <a:r>
                        <a:rPr lang="nb-NO" sz="1100" dirty="0" err="1"/>
                        <a:t>femkortsfarger</a:t>
                      </a:r>
                      <a:r>
                        <a:rPr lang="nb-NO" sz="1100" dirty="0"/>
                        <a:t> meldes den høyeste først! Du svarer normalt i din lengste farge på et-trinnet, unntak er svake hender så bør du svare i høyeste farge da du er for svak for senere </a:t>
                      </a:r>
                      <a:r>
                        <a:rPr lang="nb-NO" sz="1100" dirty="0" err="1"/>
                        <a:t>reverse</a:t>
                      </a:r>
                      <a:r>
                        <a:rPr lang="nb-NO" sz="11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Svar 1Gr benekter 4 kort major og 5 kort kløver og viser 6-9hp. Kan passes.</a:t>
                      </a:r>
                    </a:p>
                    <a:p>
                      <a:r>
                        <a:rPr lang="nb-NO" sz="1100" dirty="0"/>
                        <a:t>Svar 2Gr benekter 4 kort major og viser 10-12hp. Kan passes.</a:t>
                      </a:r>
                    </a:p>
                    <a:p>
                      <a:r>
                        <a:rPr lang="nb-NO" sz="1100" dirty="0"/>
                        <a:t>Svar 3Gr viser 13-15hp, passes normalt om ikke makker tror på slem.</a:t>
                      </a:r>
                    </a:p>
                  </a:txBody>
                  <a:tcPr/>
                </a:tc>
                <a:extLst>
                  <a:ext uri="{0D108BD9-81ED-4DB2-BD59-A6C34878D82A}">
                    <a16:rowId xmlns:a16="http://schemas.microsoft.com/office/drawing/2014/main" val="4071713312"/>
                  </a:ext>
                </a:extLst>
              </a:tr>
              <a:tr h="370840">
                <a:tc>
                  <a:txBody>
                    <a:bodyPr/>
                    <a:lstStyle/>
                    <a:p>
                      <a:pPr algn="ctr"/>
                      <a:r>
                        <a:rPr lang="nb-NO" b="1" dirty="0"/>
                        <a:t>1 ruter</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2400" kern="1200" dirty="0">
                          <a:solidFill>
                            <a:srgbClr val="FF0000"/>
                          </a:solidFill>
                          <a:effectLst/>
                          <a:latin typeface="+mn-lt"/>
                          <a:ea typeface="+mn-ea"/>
                          <a:cs typeface="+mn-cs"/>
                        </a:rPr>
                        <a:t>♦</a:t>
                      </a:r>
                    </a:p>
                  </a:txBody>
                  <a:tcPr anchor="ctr"/>
                </a:tc>
                <a:tc>
                  <a:txBody>
                    <a:bodyPr/>
                    <a:lstStyle/>
                    <a:p>
                      <a:r>
                        <a:rPr lang="nb-NO" sz="1600" dirty="0"/>
                        <a:t>12-19 hp, </a:t>
                      </a:r>
                    </a:p>
                    <a:p>
                      <a:r>
                        <a:rPr lang="nb-NO" sz="1600" dirty="0"/>
                        <a:t>minst 3 kort ruter(♦)</a:t>
                      </a:r>
                    </a:p>
                  </a:txBody>
                  <a:tcPr/>
                </a:tc>
                <a:tc>
                  <a:txBody>
                    <a:bodyPr/>
                    <a:lstStyle/>
                    <a:p>
                      <a:r>
                        <a:rPr lang="nb-NO" sz="1100" dirty="0"/>
                        <a:t>Pass viser maksimalt 5hp! </a:t>
                      </a:r>
                    </a:p>
                    <a:p>
                      <a:r>
                        <a:rPr lang="nb-NO" sz="1100" dirty="0"/>
                        <a:t>2♦ Minst 5 kort i ♦ + 6 til 9p Prioriter først eventuelt å vise 4 kort major.</a:t>
                      </a:r>
                    </a:p>
                    <a:p>
                      <a:r>
                        <a:rPr lang="nb-NO" sz="1100" dirty="0"/>
                        <a:t>3♦ Minst 5 kort + 10-12p. Prioriter først eventuelt å vise 4 kort major.</a:t>
                      </a:r>
                    </a:p>
                    <a:p>
                      <a:r>
                        <a:rPr lang="nb-NO" sz="1100" dirty="0"/>
                        <a:t>Melder makker videre etter svar 2♦ eller 3 ♦ er dette invitt til utgang i </a:t>
                      </a:r>
                      <a:r>
                        <a:rPr lang="nb-NO" sz="1100" dirty="0" err="1"/>
                        <a:t>Gr</a:t>
                      </a:r>
                      <a:r>
                        <a:rPr lang="nb-NO" sz="1100" dirty="0"/>
                        <a:t> eller ♦!</a:t>
                      </a:r>
                    </a:p>
                    <a:p>
                      <a:r>
                        <a:rPr lang="nb-NO" sz="1100" dirty="0"/>
                        <a:t>4♦ Minst 5 kort + 13-14p Åpner melder pass med 12p</a:t>
                      </a:r>
                    </a:p>
                    <a:p>
                      <a:r>
                        <a:rPr lang="nb-NO" sz="1100" dirty="0"/>
                        <a:t>5♦ Minst 5 kort + 15-18p</a:t>
                      </a:r>
                    </a:p>
                  </a:txBody>
                  <a:tcPr/>
                </a:tc>
                <a:tc>
                  <a:txBody>
                    <a:bodyPr/>
                    <a:lstStyle/>
                    <a:p>
                      <a:r>
                        <a:rPr lang="nb-NO" sz="1100" dirty="0"/>
                        <a:t>Ny farge på et trinnet er krav og viser fra 6hp eller mere! Ny farge på et trinnet lover kun 4 kort, 4 </a:t>
                      </a:r>
                      <a:r>
                        <a:rPr lang="nb-NO" sz="1100" dirty="0" err="1"/>
                        <a:t>kortsfarge</a:t>
                      </a:r>
                      <a:r>
                        <a:rPr lang="nb-NO" sz="1100" dirty="0"/>
                        <a:t> meldes nedenfra så med 4 kort ♥ og 4 kort ♠ meldes 1 ♥. Har du 2 </a:t>
                      </a:r>
                      <a:r>
                        <a:rPr lang="nb-NO" sz="1100" dirty="0" err="1"/>
                        <a:t>femkortsfarger</a:t>
                      </a:r>
                      <a:r>
                        <a:rPr lang="nb-NO" sz="1100" dirty="0"/>
                        <a:t> meldes den høyeste først! Du svarer normalt i lengste farge om du har styrke for </a:t>
                      </a:r>
                      <a:r>
                        <a:rPr lang="nb-NO" sz="1100" dirty="0" err="1"/>
                        <a:t>reverse</a:t>
                      </a:r>
                      <a:r>
                        <a:rPr lang="nb-NO" sz="1100" dirty="0"/>
                        <a:t> siden. Svar på to trinnet i ny farge lover minst 10hp. </a:t>
                      </a:r>
                    </a:p>
                    <a:p>
                      <a:r>
                        <a:rPr lang="nb-NO" sz="1100" dirty="0"/>
                        <a:t>Svar 1 </a:t>
                      </a:r>
                      <a:r>
                        <a:rPr lang="nb-NO" sz="1100" dirty="0" err="1"/>
                        <a:t>Gr</a:t>
                      </a:r>
                      <a:r>
                        <a:rPr lang="nb-NO" sz="1100" dirty="0"/>
                        <a:t> benekter 4 kort major og viser 6-9 hp og kan passes</a:t>
                      </a:r>
                    </a:p>
                    <a:p>
                      <a:r>
                        <a:rPr lang="nb-NO" sz="1100" dirty="0"/>
                        <a:t>Svar 2Gr benekter 4 kort major og viser 10-12hp. Kan passes.</a:t>
                      </a:r>
                    </a:p>
                    <a:p>
                      <a:r>
                        <a:rPr lang="nb-NO" sz="1100" dirty="0"/>
                        <a:t>Svar 3Gr viser 13-15hp, passes normalt om ikke makker tror på slem</a:t>
                      </a:r>
                    </a:p>
                  </a:txBody>
                  <a:tcPr/>
                </a:tc>
                <a:extLst>
                  <a:ext uri="{0D108BD9-81ED-4DB2-BD59-A6C34878D82A}">
                    <a16:rowId xmlns:a16="http://schemas.microsoft.com/office/drawing/2014/main" val="2699038493"/>
                  </a:ext>
                </a:extLst>
              </a:tr>
              <a:tr h="370840">
                <a:tc>
                  <a:txBody>
                    <a:bodyPr/>
                    <a:lstStyle/>
                    <a:p>
                      <a:pPr algn="ctr"/>
                      <a:r>
                        <a:rPr lang="nb-NO" b="1" dirty="0"/>
                        <a:t>1 hjerter</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2400" kern="1200" dirty="0">
                          <a:solidFill>
                            <a:srgbClr val="C00000"/>
                          </a:solidFill>
                          <a:effectLst/>
                          <a:latin typeface="+mn-lt"/>
                          <a:ea typeface="+mn-ea"/>
                          <a:cs typeface="+mn-cs"/>
                        </a:rPr>
                        <a:t>♥</a:t>
                      </a:r>
                    </a:p>
                  </a:txBody>
                  <a:tcPr anchor="ctr"/>
                </a:tc>
                <a:tc>
                  <a:txBody>
                    <a:bodyPr/>
                    <a:lstStyle/>
                    <a:p>
                      <a:r>
                        <a:rPr lang="nb-NO" sz="1600" dirty="0"/>
                        <a:t>12-19 hp, </a:t>
                      </a:r>
                    </a:p>
                    <a:p>
                      <a:r>
                        <a:rPr lang="nb-NO" sz="1600" dirty="0"/>
                        <a:t>minst 5 kort hjerter(♥)</a:t>
                      </a:r>
                    </a:p>
                  </a:txBody>
                  <a:tcPr/>
                </a:tc>
                <a:tc>
                  <a:txBody>
                    <a:bodyPr/>
                    <a:lstStyle/>
                    <a:p>
                      <a:r>
                        <a:rPr lang="nb-NO" sz="1100" dirty="0"/>
                        <a:t>Pass viser maksimalt 5hp! </a:t>
                      </a:r>
                    </a:p>
                    <a:p>
                      <a:r>
                        <a:rPr lang="nb-NO" sz="1100" dirty="0"/>
                        <a:t>2♥  Minst 3 kort i ♥ + 6 til 9p. Melder makker videre så er alle meldinger</a:t>
                      </a:r>
                      <a:br>
                        <a:rPr lang="nb-NO" sz="1100" dirty="0"/>
                      </a:br>
                      <a:r>
                        <a:rPr lang="nb-NO" sz="1100" dirty="0"/>
                        <a:t>         invitt til utgang!</a:t>
                      </a:r>
                    </a:p>
                    <a:p>
                      <a:r>
                        <a:rPr lang="nb-NO" sz="1100" dirty="0"/>
                        <a:t>3♥  Minst 3 kort + 10-12p</a:t>
                      </a:r>
                    </a:p>
                    <a:p>
                      <a:r>
                        <a:rPr lang="nb-NO" sz="1100" dirty="0"/>
                        <a:t>4♥  Minst 3 kort + 13-15/16p, melder makker videre har makker minst 17p og tror på slem! Har du mere enn 16 p så bør kanskje du vurdere mulighet</a:t>
                      </a:r>
                      <a:br>
                        <a:rPr lang="nb-NO" sz="1100" dirty="0"/>
                      </a:br>
                      <a:r>
                        <a:rPr lang="nb-NO" sz="1100" dirty="0"/>
                        <a:t>        for slem, spesielt om du har 4 kort hjerter?</a:t>
                      </a:r>
                    </a:p>
                  </a:txBody>
                  <a:tcPr/>
                </a:tc>
                <a:tc>
                  <a:txBody>
                    <a:bodyPr/>
                    <a:lstStyle/>
                    <a:p>
                      <a:r>
                        <a:rPr lang="nb-NO" sz="1100" dirty="0"/>
                        <a:t>Svar 1♠ lover minst 4 kort, 5hp eller mere. men benekter samtidig 3 eller flere kort i hjerter! </a:t>
                      </a:r>
                    </a:p>
                    <a:p>
                      <a:r>
                        <a:rPr lang="nb-NO" sz="1100" dirty="0"/>
                        <a:t>Ny farge på to trinnet lover kun 4 kort i </a:t>
                      </a:r>
                      <a:r>
                        <a:rPr lang="nb-NO" sz="1100" dirty="0" err="1"/>
                        <a:t>minor</a:t>
                      </a:r>
                      <a:r>
                        <a:rPr lang="nb-NO" sz="1100" dirty="0"/>
                        <a:t> men lover samtidig minst 10hp! Åpner må melde en gang til!  Har du minst 10hp så svarer du alltid med lengste umeldte farge!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Svar 1Gr benekter 4 kort spar og 3 kort hjerter og viser 6-9hp. Kan passes.</a:t>
                      </a:r>
                    </a:p>
                    <a:p>
                      <a:r>
                        <a:rPr lang="nb-NO" sz="1100" dirty="0"/>
                        <a:t>Svar 2Gr benekter 4 kort spar og 3 kort hjerter og viser 10-12hp. Kan passes.</a:t>
                      </a:r>
                    </a:p>
                    <a:p>
                      <a:r>
                        <a:rPr lang="nb-NO" sz="1100" dirty="0"/>
                        <a:t>Svar 3Gr viser 13-15hp, benekter støtte i ♥ og 4 kort spar! Lover jevn hånd.</a:t>
                      </a:r>
                    </a:p>
                    <a:p>
                      <a:endParaRPr lang="nb-NO" sz="1100" dirty="0"/>
                    </a:p>
                  </a:txBody>
                  <a:tcPr/>
                </a:tc>
                <a:extLst>
                  <a:ext uri="{0D108BD9-81ED-4DB2-BD59-A6C34878D82A}">
                    <a16:rowId xmlns:a16="http://schemas.microsoft.com/office/drawing/2014/main" val="4074608713"/>
                  </a:ext>
                </a:extLst>
              </a:tr>
              <a:tr h="370840">
                <a:tc>
                  <a:txBody>
                    <a:bodyPr/>
                    <a:lstStyle/>
                    <a:p>
                      <a:pPr algn="ctr"/>
                      <a:r>
                        <a:rPr lang="nb-NO" b="1" dirty="0"/>
                        <a:t>1 spar</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2400" kern="1200" dirty="0">
                          <a:solidFill>
                            <a:srgbClr val="002060"/>
                          </a:solidFill>
                          <a:effectLst/>
                          <a:latin typeface="+mn-lt"/>
                          <a:ea typeface="+mn-ea"/>
                          <a:cs typeface="+mn-cs"/>
                        </a:rPr>
                        <a:t>♠</a:t>
                      </a:r>
                    </a:p>
                  </a:txBody>
                  <a:tcPr anchor="ctr"/>
                </a:tc>
                <a:tc>
                  <a:txBody>
                    <a:bodyPr/>
                    <a:lstStyle/>
                    <a:p>
                      <a:r>
                        <a:rPr lang="nb-NO" sz="1600" dirty="0"/>
                        <a:t>12-19 hp, minst 5 kort spar(♠)</a:t>
                      </a:r>
                    </a:p>
                  </a:txBody>
                  <a:tcPr/>
                </a:tc>
                <a:tc>
                  <a:txBody>
                    <a:bodyPr/>
                    <a:lstStyle/>
                    <a:p>
                      <a:r>
                        <a:rPr lang="nb-NO" sz="1100" dirty="0"/>
                        <a:t>Pass viser maksimalt 5hp! </a:t>
                      </a:r>
                    </a:p>
                    <a:p>
                      <a:r>
                        <a:rPr lang="nb-NO" sz="1100" dirty="0"/>
                        <a:t>2♠ Minst 3 kort i ♠ + 6 til 9p. Melder makker videre så er alle meldinger</a:t>
                      </a:r>
                      <a:br>
                        <a:rPr lang="nb-NO" sz="1100" dirty="0"/>
                      </a:br>
                      <a:r>
                        <a:rPr lang="nb-NO" sz="1100" dirty="0"/>
                        <a:t>         invitt til utgang!</a:t>
                      </a:r>
                    </a:p>
                    <a:p>
                      <a:r>
                        <a:rPr lang="nb-NO" sz="1100" dirty="0"/>
                        <a:t>3♠ Minst 3 kort + 10-12p</a:t>
                      </a:r>
                    </a:p>
                    <a:p>
                      <a:r>
                        <a:rPr lang="nb-NO" sz="1100" dirty="0"/>
                        <a:t>4♠ Minst 3 kort + 13-15/16p. Med sterkere hånd bør du kanskje vurdere</a:t>
                      </a:r>
                      <a:br>
                        <a:rPr lang="nb-NO" sz="1100" dirty="0"/>
                      </a:br>
                      <a:r>
                        <a:rPr lang="nb-NO" sz="1100" dirty="0"/>
                        <a:t>         slem spesielt om du har 4 kort spar!</a:t>
                      </a:r>
                    </a:p>
                    <a:p>
                      <a:r>
                        <a:rPr lang="nb-NO" sz="1100" b="1" dirty="0"/>
                        <a:t>Tips:</a:t>
                      </a:r>
                    </a:p>
                    <a:p>
                      <a:r>
                        <a:rPr lang="nb-NO" sz="1100" dirty="0"/>
                        <a:t>I major skal vi alltid støtte når vi vet om minst 8 kort til sammen. Ikke meld ny farge eller grand når du vet om </a:t>
                      </a:r>
                      <a:r>
                        <a:rPr lang="nb-NO" sz="1100" dirty="0" err="1"/>
                        <a:t>majortilpass</a:t>
                      </a:r>
                      <a:r>
                        <a:rPr lang="nb-NO" sz="1100" dirty="0"/>
                        <a:t> på </a:t>
                      </a:r>
                      <a:r>
                        <a:rPr lang="nb-NO" sz="1100" dirty="0" err="1"/>
                        <a:t>misnt</a:t>
                      </a:r>
                      <a:r>
                        <a:rPr lang="nb-NO" sz="1100" dirty="0"/>
                        <a:t> 8 kort!</a:t>
                      </a:r>
                    </a:p>
                  </a:txBody>
                  <a:tcPr/>
                </a:tc>
                <a:tc>
                  <a:txBody>
                    <a:bodyPr/>
                    <a:lstStyle/>
                    <a:p>
                      <a:r>
                        <a:rPr lang="nb-NO" sz="1100" dirty="0"/>
                        <a:t>Svar 2♣ eller 2♦ lover minst 4 kort men benekter samtidig 3 eller flere kort i spar! </a:t>
                      </a:r>
                    </a:p>
                    <a:p>
                      <a:r>
                        <a:rPr lang="nb-NO" sz="1100" dirty="0"/>
                        <a:t>Ny </a:t>
                      </a:r>
                      <a:r>
                        <a:rPr lang="nb-NO" sz="1100" dirty="0" err="1"/>
                        <a:t>minor</a:t>
                      </a:r>
                      <a:r>
                        <a:rPr lang="nb-NO" sz="1100" dirty="0"/>
                        <a:t> på to trinnet lover kun 4 kort men lover samtidig minst 10hp og makker må melde! </a:t>
                      </a:r>
                    </a:p>
                    <a:p>
                      <a:r>
                        <a:rPr lang="nb-NO" sz="1100" dirty="0"/>
                        <a:t>2♥ lover 5 kort i hjerter pluss minst 10hp og er også krav til makker om å melde videre Har du minst 10hp så svarer du alltid med lengste umeldte farge!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Svar 1Gr benekter 3 kort spar og viser 6-9hp. Kan passes. Men merk at grand melder kan ha skjeve hender her da 1 ♠ sperrer for andre meldinger på et trinnet.</a:t>
                      </a:r>
                    </a:p>
                    <a:p>
                      <a:r>
                        <a:rPr lang="nb-NO" sz="1100" dirty="0"/>
                        <a:t>Svar 2Gr benekter 3 kort spar og 5 kort hjerter og viser 10-12hp og ganske jevn hånd. Kan passes.</a:t>
                      </a:r>
                    </a:p>
                    <a:p>
                      <a:r>
                        <a:rPr lang="nb-NO" sz="1100" dirty="0"/>
                        <a:t>Svar 3Gr viser 13-15hp, benekter støtte i spar og 5 kort hjerter!  Lover jevn hånd.</a:t>
                      </a:r>
                    </a:p>
                    <a:p>
                      <a:endParaRPr lang="nb-NO" sz="1100" dirty="0"/>
                    </a:p>
                  </a:txBody>
                  <a:tcPr/>
                </a:tc>
                <a:extLst>
                  <a:ext uri="{0D108BD9-81ED-4DB2-BD59-A6C34878D82A}">
                    <a16:rowId xmlns:a16="http://schemas.microsoft.com/office/drawing/2014/main" val="1426634148"/>
                  </a:ext>
                </a:extLst>
              </a:tr>
            </a:tbl>
          </a:graphicData>
        </a:graphic>
      </p:graphicFrame>
      <p:sp>
        <p:nvSpPr>
          <p:cNvPr id="2" name="Plassholder for lysbildenummer 1">
            <a:extLst>
              <a:ext uri="{FF2B5EF4-FFF2-40B4-BE49-F238E27FC236}">
                <a16:creationId xmlns:a16="http://schemas.microsoft.com/office/drawing/2014/main" id="{C917AA5B-9857-95F2-08AD-DE2721C359EA}"/>
              </a:ext>
            </a:extLst>
          </p:cNvPr>
          <p:cNvSpPr>
            <a:spLocks noGrp="1"/>
          </p:cNvSpPr>
          <p:nvPr>
            <p:ph type="sldNum" sz="quarter" idx="12"/>
          </p:nvPr>
        </p:nvSpPr>
        <p:spPr/>
        <p:txBody>
          <a:bodyPr/>
          <a:lstStyle/>
          <a:p>
            <a:fld id="{8017909C-5AD9-4EA6-8D78-71BE06E1F6DE}" type="slidenum">
              <a:rPr lang="nb-NO" smtClean="0"/>
              <a:t>3</a:t>
            </a:fld>
            <a:endParaRPr lang="nb-NO"/>
          </a:p>
        </p:txBody>
      </p:sp>
    </p:spTree>
    <p:extLst>
      <p:ext uri="{BB962C8B-B14F-4D97-AF65-F5344CB8AC3E}">
        <p14:creationId xmlns:p14="http://schemas.microsoft.com/office/powerpoint/2010/main" val="4138683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91C6CC-490C-FA42-37CE-88EA6136E469}"/>
              </a:ext>
            </a:extLst>
          </p:cNvPr>
          <p:cNvSpPr>
            <a:spLocks noGrp="1"/>
          </p:cNvSpPr>
          <p:nvPr>
            <p:ph type="title"/>
          </p:nvPr>
        </p:nvSpPr>
        <p:spPr>
          <a:xfrm>
            <a:off x="822251" y="226903"/>
            <a:ext cx="10515600" cy="841669"/>
          </a:xfrm>
        </p:spPr>
        <p:txBody>
          <a:bodyPr>
            <a:noAutofit/>
          </a:bodyPr>
          <a:lstStyle/>
          <a:p>
            <a:r>
              <a:rPr lang="nb-NO" sz="2800" dirty="0"/>
              <a:t>Åpning 1Gr viser 15-17 hp. (Innmelding 1Gr viser det samme med hold).</a:t>
            </a:r>
            <a:br>
              <a:rPr lang="nb-NO" sz="2800" dirty="0"/>
            </a:br>
            <a:r>
              <a:rPr lang="nb-NO" sz="1600" b="1" dirty="0"/>
              <a:t>Grandstige: </a:t>
            </a:r>
            <a:r>
              <a:rPr lang="nb-NO" sz="1200" dirty="0"/>
              <a:t>Åpning og </a:t>
            </a:r>
            <a:r>
              <a:rPr lang="nb-NO" sz="1200" dirty="0" err="1"/>
              <a:t>gjennmelding</a:t>
            </a:r>
            <a:r>
              <a:rPr lang="nb-NO" sz="1200" dirty="0"/>
              <a:t> grand billigst mulig viser 12-14hp. Åpning 1 grand 15-17 hp. Åpning i farge og hopp til 2Gr viser 18-19hp. Åpning 2Gr viser 20-21hp. Åpning 2</a:t>
            </a:r>
            <a:r>
              <a:rPr lang="nb-NO" sz="1200" b="1" dirty="0"/>
              <a:t>♣</a:t>
            </a:r>
            <a:r>
              <a:rPr lang="nb-NO" sz="1200" dirty="0"/>
              <a:t> og gjenmelding 2Gr viser 22-24hp mens åpning 2</a:t>
            </a:r>
            <a:r>
              <a:rPr lang="nb-NO" sz="1200" b="1" dirty="0"/>
              <a:t>♣</a:t>
            </a:r>
            <a:r>
              <a:rPr lang="nb-NO" sz="1200" dirty="0"/>
              <a:t> og hopp til 3Gr lover 25-27hp!</a:t>
            </a:r>
            <a:endParaRPr lang="nb-NO" sz="3200" dirty="0"/>
          </a:p>
        </p:txBody>
      </p:sp>
      <p:sp>
        <p:nvSpPr>
          <p:cNvPr id="3" name="Plassholder for innhold 2">
            <a:extLst>
              <a:ext uri="{FF2B5EF4-FFF2-40B4-BE49-F238E27FC236}">
                <a16:creationId xmlns:a16="http://schemas.microsoft.com/office/drawing/2014/main" id="{2B63DE58-5480-4784-9A96-51B2E6DE78CE}"/>
              </a:ext>
            </a:extLst>
          </p:cNvPr>
          <p:cNvSpPr>
            <a:spLocks noGrp="1"/>
          </p:cNvSpPr>
          <p:nvPr>
            <p:ph idx="1"/>
          </p:nvPr>
        </p:nvSpPr>
        <p:spPr>
          <a:xfrm>
            <a:off x="843516" y="975269"/>
            <a:ext cx="10515600" cy="5009322"/>
          </a:xfrm>
        </p:spPr>
        <p:txBody>
          <a:bodyPr>
            <a:normAutofit/>
          </a:bodyPr>
          <a:lstStyle/>
          <a:p>
            <a:pPr lvl="1"/>
            <a:r>
              <a:rPr lang="nb-NO" sz="1200" dirty="0"/>
              <a:t>1/2Gr kan ikke inneholde singel eller renons</a:t>
            </a:r>
          </a:p>
          <a:p>
            <a:pPr lvl="1"/>
            <a:r>
              <a:rPr lang="nb-NO" sz="1200" dirty="0"/>
              <a:t>1/2Gr lover jevn fordeling men lover ikke poeng i alle farger! Fordelingsmønster bør være 4333 eller 4432 eller 5332 med 5 kort </a:t>
            </a:r>
            <a:r>
              <a:rPr lang="nb-NO" sz="1200" dirty="0" err="1"/>
              <a:t>minor</a:t>
            </a:r>
            <a:endParaRPr lang="nb-NO" sz="1200" dirty="0"/>
          </a:p>
          <a:p>
            <a:pPr marL="0" indent="0">
              <a:spcBef>
                <a:spcPts val="400"/>
              </a:spcBef>
              <a:buNone/>
            </a:pPr>
            <a:r>
              <a:rPr lang="nb-NO" sz="1600" b="1" dirty="0"/>
              <a:t>Videre meldingsforløp er sterkt kunstig! Ideen er at Grand melder så ofte som mulig skal bli spillefører.</a:t>
            </a:r>
          </a:p>
        </p:txBody>
      </p:sp>
      <p:graphicFrame>
        <p:nvGraphicFramePr>
          <p:cNvPr id="4" name="Tabell 3">
            <a:extLst>
              <a:ext uri="{FF2B5EF4-FFF2-40B4-BE49-F238E27FC236}">
                <a16:creationId xmlns:a16="http://schemas.microsoft.com/office/drawing/2014/main" id="{EFDB27F2-44CD-6556-C8B5-A8FE9480DEE8}"/>
              </a:ext>
            </a:extLst>
          </p:cNvPr>
          <p:cNvGraphicFramePr>
            <a:graphicFrameLocks noGrp="1"/>
          </p:cNvGraphicFramePr>
          <p:nvPr>
            <p:extLst>
              <p:ext uri="{D42A27DB-BD31-4B8C-83A1-F6EECF244321}">
                <p14:modId xmlns:p14="http://schemas.microsoft.com/office/powerpoint/2010/main" val="946258390"/>
              </p:ext>
            </p:extLst>
          </p:nvPr>
        </p:nvGraphicFramePr>
        <p:xfrm>
          <a:off x="239233" y="1663936"/>
          <a:ext cx="11818087" cy="5016500"/>
        </p:xfrm>
        <a:graphic>
          <a:graphicData uri="http://schemas.openxmlformats.org/drawingml/2006/table">
            <a:tbl>
              <a:tblPr firstRow="1" bandRow="1">
                <a:tableStyleId>{5C22544A-7EE6-4342-B048-85BDC9FD1C3A}</a:tableStyleId>
              </a:tblPr>
              <a:tblGrid>
                <a:gridCol w="1818167">
                  <a:extLst>
                    <a:ext uri="{9D8B030D-6E8A-4147-A177-3AD203B41FA5}">
                      <a16:colId xmlns:a16="http://schemas.microsoft.com/office/drawing/2014/main" val="4022570814"/>
                    </a:ext>
                  </a:extLst>
                </a:gridCol>
                <a:gridCol w="2583712">
                  <a:extLst>
                    <a:ext uri="{9D8B030D-6E8A-4147-A177-3AD203B41FA5}">
                      <a16:colId xmlns:a16="http://schemas.microsoft.com/office/drawing/2014/main" val="4065377349"/>
                    </a:ext>
                  </a:extLst>
                </a:gridCol>
                <a:gridCol w="3429000">
                  <a:extLst>
                    <a:ext uri="{9D8B030D-6E8A-4147-A177-3AD203B41FA5}">
                      <a16:colId xmlns:a16="http://schemas.microsoft.com/office/drawing/2014/main" val="586516995"/>
                    </a:ext>
                  </a:extLst>
                </a:gridCol>
                <a:gridCol w="3987208">
                  <a:extLst>
                    <a:ext uri="{9D8B030D-6E8A-4147-A177-3AD203B41FA5}">
                      <a16:colId xmlns:a16="http://schemas.microsoft.com/office/drawing/2014/main" val="4256112002"/>
                    </a:ext>
                  </a:extLst>
                </a:gridCol>
              </a:tblGrid>
              <a:tr h="370840">
                <a:tc>
                  <a:txBody>
                    <a:bodyPr/>
                    <a:lstStyle/>
                    <a:p>
                      <a:r>
                        <a:rPr lang="nb-NO" sz="1400" dirty="0"/>
                        <a:t>Svar på åpning eller innmelding 1Gr</a:t>
                      </a:r>
                    </a:p>
                  </a:txBody>
                  <a:tcPr/>
                </a:tc>
                <a:tc>
                  <a:txBody>
                    <a:bodyPr/>
                    <a:lstStyle/>
                    <a:p>
                      <a:r>
                        <a:rPr lang="nb-NO" sz="1400" dirty="0"/>
                        <a:t>Viser</a:t>
                      </a:r>
                    </a:p>
                  </a:txBody>
                  <a:tcPr/>
                </a:tc>
                <a:tc>
                  <a:txBody>
                    <a:bodyPr/>
                    <a:lstStyle/>
                    <a:p>
                      <a:r>
                        <a:rPr lang="nb-NO" sz="1400" dirty="0"/>
                        <a:t>Grandmelder sitt svar</a:t>
                      </a:r>
                    </a:p>
                  </a:txBody>
                  <a:tcPr/>
                </a:tc>
                <a:tc>
                  <a:txBody>
                    <a:bodyPr/>
                    <a:lstStyle/>
                    <a:p>
                      <a:r>
                        <a:rPr lang="nb-NO" sz="1400" dirty="0"/>
                        <a:t>Svarmelder andre melding</a:t>
                      </a:r>
                    </a:p>
                  </a:txBody>
                  <a:tcPr/>
                </a:tc>
                <a:extLst>
                  <a:ext uri="{0D108BD9-81ED-4DB2-BD59-A6C34878D82A}">
                    <a16:rowId xmlns:a16="http://schemas.microsoft.com/office/drawing/2014/main" val="3421059527"/>
                  </a:ext>
                </a:extLst>
              </a:tr>
              <a:tr h="370840">
                <a:tc>
                  <a:txBody>
                    <a:bodyPr/>
                    <a:lstStyle/>
                    <a:p>
                      <a:r>
                        <a:rPr lang="nb-NO" sz="1400" b="1" dirty="0"/>
                        <a:t>2</a:t>
                      </a:r>
                      <a:r>
                        <a:rPr lang="nb-NO" sz="1400" b="1" dirty="0">
                          <a:solidFill>
                            <a:srgbClr val="0070C0"/>
                          </a:solidFill>
                        </a:rPr>
                        <a:t>♣</a:t>
                      </a:r>
                    </a:p>
                    <a:p>
                      <a:r>
                        <a:rPr lang="nb-NO" sz="1400" b="1" dirty="0" err="1"/>
                        <a:t>Stayman</a:t>
                      </a:r>
                      <a:endParaRPr lang="nb-NO" sz="1400" b="1" dirty="0"/>
                    </a:p>
                  </a:txBody>
                  <a:tcPr/>
                </a:tc>
                <a:tc>
                  <a:txBody>
                    <a:bodyPr/>
                    <a:lstStyle/>
                    <a:p>
                      <a:r>
                        <a:rPr lang="nb-NO" sz="1200" dirty="0"/>
                        <a:t>Minst 8hp og lover 4 kort i minst en major. </a:t>
                      </a:r>
                    </a:p>
                  </a:txBody>
                  <a:tcPr/>
                </a:tc>
                <a:tc>
                  <a:txBody>
                    <a:bodyPr/>
                    <a:lstStyle/>
                    <a:p>
                      <a:r>
                        <a:rPr lang="nb-NO" sz="1050" dirty="0"/>
                        <a:t>2 ♦ benekter 4 kort major</a:t>
                      </a:r>
                    </a:p>
                    <a:p>
                      <a:r>
                        <a:rPr lang="nb-NO" sz="1050" dirty="0"/>
                        <a:t>2 ♥ lover 4 kort ♥, kan ha 4 kort spar</a:t>
                      </a:r>
                    </a:p>
                    <a:p>
                      <a:r>
                        <a:rPr lang="nb-NO" sz="1050" dirty="0"/>
                        <a:t>2 ♠ lover 4 kort ♠ og benekter 4 kort ♥</a:t>
                      </a:r>
                    </a:p>
                    <a:p>
                      <a:r>
                        <a:rPr lang="nb-NO" sz="1050" dirty="0"/>
                        <a:t>Svar over 2 ♠ skal ikke forekomme</a:t>
                      </a:r>
                    </a:p>
                  </a:txBody>
                  <a:tcPr/>
                </a:tc>
                <a:tc>
                  <a:txBody>
                    <a:bodyPr/>
                    <a:lstStyle/>
                    <a:p>
                      <a:r>
                        <a:rPr lang="nb-NO" sz="1050" dirty="0"/>
                        <a:t>2 </a:t>
                      </a:r>
                      <a:r>
                        <a:rPr lang="nb-NO" sz="1050" dirty="0" err="1"/>
                        <a:t>Gr</a:t>
                      </a:r>
                      <a:r>
                        <a:rPr lang="nb-NO" sz="1050" dirty="0"/>
                        <a:t> er invitt</a:t>
                      </a:r>
                    </a:p>
                    <a:p>
                      <a:r>
                        <a:rPr lang="nb-NO" sz="1050" dirty="0"/>
                        <a:t>Støtte i major er invitt</a:t>
                      </a:r>
                    </a:p>
                    <a:p>
                      <a:r>
                        <a:rPr lang="nb-NO" sz="1050" dirty="0"/>
                        <a:t>3 </a:t>
                      </a:r>
                      <a:r>
                        <a:rPr lang="nb-NO" sz="1050" dirty="0" err="1"/>
                        <a:t>Gr</a:t>
                      </a:r>
                      <a:r>
                        <a:rPr lang="nb-NO" sz="1050" dirty="0"/>
                        <a:t> er forslag til kontrakt</a:t>
                      </a:r>
                    </a:p>
                    <a:p>
                      <a:r>
                        <a:rPr lang="nb-NO" sz="1050" dirty="0"/>
                        <a:t>4 i meldt major er sluttkontrakt</a:t>
                      </a:r>
                    </a:p>
                  </a:txBody>
                  <a:tcPr/>
                </a:tc>
                <a:extLst>
                  <a:ext uri="{0D108BD9-81ED-4DB2-BD59-A6C34878D82A}">
                    <a16:rowId xmlns:a16="http://schemas.microsoft.com/office/drawing/2014/main" val="3503755496"/>
                  </a:ext>
                </a:extLst>
              </a:tr>
              <a:tr h="370840">
                <a:tc>
                  <a:txBody>
                    <a:bodyPr/>
                    <a:lstStyle/>
                    <a:p>
                      <a:r>
                        <a:rPr lang="nb-NO" sz="1400" b="1" dirty="0"/>
                        <a:t>2</a:t>
                      </a:r>
                      <a:r>
                        <a:rPr lang="nb-NO" sz="1400" dirty="0">
                          <a:solidFill>
                            <a:srgbClr val="FF0000"/>
                          </a:solidFill>
                        </a:rPr>
                        <a:t>♦</a:t>
                      </a:r>
                      <a:endParaRPr lang="nb-NO" sz="1400" b="1" dirty="0">
                        <a:solidFill>
                          <a:srgbClr val="FF0000"/>
                        </a:solidFill>
                      </a:endParaRPr>
                    </a:p>
                    <a:p>
                      <a:r>
                        <a:rPr lang="nb-NO" sz="1400" b="1" dirty="0"/>
                        <a:t>Overføring</a:t>
                      </a:r>
                    </a:p>
                  </a:txBody>
                  <a:tcPr/>
                </a:tc>
                <a:tc>
                  <a:txBody>
                    <a:bodyPr/>
                    <a:lstStyle/>
                    <a:p>
                      <a:r>
                        <a:rPr lang="nb-NO" sz="1200" dirty="0"/>
                        <a:t>Styrke ukjent men lover minst 5 kort hjerter.</a:t>
                      </a:r>
                    </a:p>
                    <a:p>
                      <a:r>
                        <a:rPr lang="nb-NO" sz="1200" dirty="0"/>
                        <a:t>Styrke kan derfor være 0hp, tror det er flere stikk i hjerter enn grand</a:t>
                      </a:r>
                    </a:p>
                  </a:txBody>
                  <a:tcPr/>
                </a:tc>
                <a:tc>
                  <a:txBody>
                    <a:bodyPr/>
                    <a:lstStyle/>
                    <a:p>
                      <a:r>
                        <a:rPr lang="nb-NO" sz="1050" dirty="0"/>
                        <a:t>Nesten alltid 2♥</a:t>
                      </a:r>
                    </a:p>
                    <a:p>
                      <a:r>
                        <a:rPr lang="nb-NO" sz="1050" dirty="0"/>
                        <a:t>Har du 17hp og 4 kort hjerter kan du vurdere å melde 3 hjerter</a:t>
                      </a:r>
                    </a:p>
                  </a:txBody>
                  <a:tcPr/>
                </a:tc>
                <a:tc>
                  <a:txBody>
                    <a:bodyPr/>
                    <a:lstStyle/>
                    <a:p>
                      <a:r>
                        <a:rPr lang="nb-NO" sz="1050" dirty="0"/>
                        <a:t>2♠  lover 4 kort ♠ pluss 5 kort ♥ og er krav, minst invitt til utgang.</a:t>
                      </a:r>
                    </a:p>
                    <a:p>
                      <a:r>
                        <a:rPr lang="nb-NO" sz="1050" dirty="0"/>
                        <a:t>2Gr Invitt til utgang med 5 kort hjerter</a:t>
                      </a:r>
                    </a:p>
                    <a:p>
                      <a:r>
                        <a:rPr lang="nb-NO" sz="1050" dirty="0"/>
                        <a:t>3♥ Invitt til utgang, minst 6 kort hjerter</a:t>
                      </a:r>
                    </a:p>
                    <a:p>
                      <a:r>
                        <a:rPr lang="nb-NO" sz="1050" dirty="0"/>
                        <a:t>3 Gr. Typisk 10-14 hp med 5 kort hjerter</a:t>
                      </a:r>
                    </a:p>
                    <a:p>
                      <a:r>
                        <a:rPr lang="nb-NO" sz="1050" dirty="0"/>
                        <a:t>Ny farge er krav og naturlig men viser kun 5 kort hjerter</a:t>
                      </a:r>
                    </a:p>
                  </a:txBody>
                  <a:tcPr/>
                </a:tc>
                <a:extLst>
                  <a:ext uri="{0D108BD9-81ED-4DB2-BD59-A6C34878D82A}">
                    <a16:rowId xmlns:a16="http://schemas.microsoft.com/office/drawing/2014/main" val="2896259582"/>
                  </a:ext>
                </a:extLst>
              </a:tr>
              <a:tr h="370840">
                <a:tc>
                  <a:txBody>
                    <a:bodyPr/>
                    <a:lstStyle/>
                    <a:p>
                      <a:r>
                        <a:rPr lang="nb-NO" sz="1400" b="1" dirty="0"/>
                        <a:t>2</a:t>
                      </a:r>
                      <a:r>
                        <a:rPr lang="nb-NO" sz="1400" dirty="0">
                          <a:solidFill>
                            <a:srgbClr val="C00000"/>
                          </a:solidFill>
                        </a:rPr>
                        <a:t>♥</a:t>
                      </a:r>
                      <a:endParaRPr lang="nb-NO" sz="1400" b="1" dirty="0">
                        <a:solidFill>
                          <a:srgbClr val="C00000"/>
                        </a:solidFill>
                      </a:endParaRPr>
                    </a:p>
                    <a:p>
                      <a:r>
                        <a:rPr lang="nb-NO" sz="1400" b="1" dirty="0"/>
                        <a:t>Overføring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Styrke ukjent men lover minst 5 kort spar</a:t>
                      </a:r>
                    </a:p>
                    <a:p>
                      <a:endParaRPr lang="nb-NO" sz="1200" dirty="0"/>
                    </a:p>
                  </a:txBody>
                  <a:tcPr/>
                </a:tc>
                <a:tc>
                  <a:txBody>
                    <a:bodyPr/>
                    <a:lstStyle/>
                    <a:p>
                      <a:r>
                        <a:rPr lang="nb-NO" sz="1050" dirty="0"/>
                        <a:t>Nesten </a:t>
                      </a:r>
                      <a:r>
                        <a:rPr lang="nb-NO" sz="1050" dirty="0" err="1"/>
                        <a:t>altid</a:t>
                      </a:r>
                      <a:r>
                        <a:rPr lang="nb-NO" sz="1050" dirty="0"/>
                        <a:t> 2 ♠</a:t>
                      </a:r>
                    </a:p>
                    <a:p>
                      <a:r>
                        <a:rPr lang="nb-NO" sz="1050" dirty="0"/>
                        <a:t>Har du 17hp og 4 kort spar kan du vurdere 3 spar.</a:t>
                      </a:r>
                    </a:p>
                  </a:txBody>
                  <a:tcPr/>
                </a:tc>
                <a:tc>
                  <a:txBody>
                    <a:bodyPr/>
                    <a:lstStyle/>
                    <a:p>
                      <a:r>
                        <a:rPr lang="nb-NO" sz="1050" dirty="0"/>
                        <a:t>2Gr Invitt til utgang med 5 kort spar</a:t>
                      </a:r>
                    </a:p>
                    <a:p>
                      <a:r>
                        <a:rPr lang="nb-NO" sz="1050" dirty="0"/>
                        <a:t>3 ♠ Invitt til utgang, minst 6 kort spar</a:t>
                      </a:r>
                    </a:p>
                    <a:p>
                      <a:r>
                        <a:rPr lang="nb-NO" sz="1050" dirty="0"/>
                        <a:t>3 Gr. Typisk 10-14 hp med 5 kort spar</a:t>
                      </a:r>
                    </a:p>
                    <a:p>
                      <a:r>
                        <a:rPr lang="nb-NO" sz="1050" dirty="0"/>
                        <a:t>Ny farge er krav og naturlig men viser kun 5 kort spar</a:t>
                      </a:r>
                    </a:p>
                  </a:txBody>
                  <a:tcPr/>
                </a:tc>
                <a:extLst>
                  <a:ext uri="{0D108BD9-81ED-4DB2-BD59-A6C34878D82A}">
                    <a16:rowId xmlns:a16="http://schemas.microsoft.com/office/drawing/2014/main" val="3078025965"/>
                  </a:ext>
                </a:extLst>
              </a:tr>
              <a:tr h="370840">
                <a:tc>
                  <a:txBody>
                    <a:bodyPr/>
                    <a:lstStyle/>
                    <a:p>
                      <a:r>
                        <a:rPr lang="nb-NO" sz="1400" b="1" dirty="0"/>
                        <a:t>2 </a:t>
                      </a:r>
                      <a:r>
                        <a:rPr lang="nb-NO" sz="1400" b="1" dirty="0">
                          <a:solidFill>
                            <a:srgbClr val="002060"/>
                          </a:solidFill>
                        </a:rPr>
                        <a:t>♠</a:t>
                      </a:r>
                      <a:r>
                        <a:rPr lang="nb-NO" sz="1400" b="1" dirty="0"/>
                        <a:t>, 3</a:t>
                      </a:r>
                      <a:r>
                        <a:rPr lang="nb-NO" sz="1400" b="1" dirty="0">
                          <a:solidFill>
                            <a:srgbClr val="C00000"/>
                          </a:solidFill>
                        </a:rPr>
                        <a:t>♥</a:t>
                      </a:r>
                      <a:r>
                        <a:rPr lang="nb-NO" sz="1400" b="1" dirty="0"/>
                        <a:t> eller 3</a:t>
                      </a:r>
                      <a:r>
                        <a:rPr lang="nb-NO" sz="1400" b="1" dirty="0">
                          <a:solidFill>
                            <a:srgbClr val="002060"/>
                          </a:solidFill>
                        </a:rPr>
                        <a:t>♠</a:t>
                      </a:r>
                    </a:p>
                  </a:txBody>
                  <a:tcPr/>
                </a:tc>
                <a:tc>
                  <a:txBody>
                    <a:bodyPr/>
                    <a:lstStyle/>
                    <a:p>
                      <a:r>
                        <a:rPr lang="nb-NO" sz="1200" dirty="0"/>
                        <a:t>Ingen avtale, skal ikke meldes</a:t>
                      </a:r>
                    </a:p>
                  </a:txBody>
                  <a:tcPr/>
                </a:tc>
                <a:tc>
                  <a:txBody>
                    <a:bodyPr/>
                    <a:lstStyle/>
                    <a:p>
                      <a:endParaRPr lang="nb-NO" sz="1050" dirty="0"/>
                    </a:p>
                  </a:txBody>
                  <a:tcPr/>
                </a:tc>
                <a:tc>
                  <a:txBody>
                    <a:bodyPr/>
                    <a:lstStyle/>
                    <a:p>
                      <a:endParaRPr lang="nb-NO" sz="1050" dirty="0"/>
                    </a:p>
                  </a:txBody>
                  <a:tcPr/>
                </a:tc>
                <a:extLst>
                  <a:ext uri="{0D108BD9-81ED-4DB2-BD59-A6C34878D82A}">
                    <a16:rowId xmlns:a16="http://schemas.microsoft.com/office/drawing/2014/main" val="4282207163"/>
                  </a:ext>
                </a:extLst>
              </a:tr>
              <a:tr h="370840">
                <a:tc>
                  <a:txBody>
                    <a:bodyPr/>
                    <a:lstStyle/>
                    <a:p>
                      <a:r>
                        <a:rPr lang="nb-NO" sz="1400" b="1" dirty="0"/>
                        <a:t>2 </a:t>
                      </a:r>
                      <a:r>
                        <a:rPr lang="nb-NO" sz="1400" b="1" dirty="0" err="1"/>
                        <a:t>Gr</a:t>
                      </a:r>
                      <a:endParaRPr lang="nb-NO" sz="1400" b="1" dirty="0"/>
                    </a:p>
                  </a:txBody>
                  <a:tcPr/>
                </a:tc>
                <a:tc>
                  <a:txBody>
                    <a:bodyPr/>
                    <a:lstStyle/>
                    <a:p>
                      <a:r>
                        <a:rPr lang="nb-NO" sz="1200" dirty="0"/>
                        <a:t>Invitt til 3 </a:t>
                      </a:r>
                      <a:r>
                        <a:rPr lang="nb-NO" sz="1200" dirty="0" err="1"/>
                        <a:t>Gr</a:t>
                      </a:r>
                      <a:r>
                        <a:rPr lang="nb-NO" sz="1200" dirty="0"/>
                        <a:t> med 8 til 9hp uten 4 kort major</a:t>
                      </a:r>
                    </a:p>
                  </a:txBody>
                  <a:tcPr/>
                </a:tc>
                <a:tc>
                  <a:txBody>
                    <a:bodyPr/>
                    <a:lstStyle/>
                    <a:p>
                      <a:r>
                        <a:rPr lang="nb-NO" sz="1050" dirty="0"/>
                        <a:t>Pass viser minimum for Grand, kan ha 16 hp</a:t>
                      </a:r>
                    </a:p>
                    <a:p>
                      <a:r>
                        <a:rPr lang="nb-NO" sz="1050" dirty="0"/>
                        <a:t>3 Grand lover tillegg til grandmelding, 16 eller 17HP</a:t>
                      </a:r>
                    </a:p>
                  </a:txBody>
                  <a:tcPr/>
                </a:tc>
                <a:tc>
                  <a:txBody>
                    <a:bodyPr/>
                    <a:lstStyle/>
                    <a:p>
                      <a:endParaRPr lang="nb-NO" sz="1050" dirty="0"/>
                    </a:p>
                  </a:txBody>
                  <a:tcPr/>
                </a:tc>
                <a:extLst>
                  <a:ext uri="{0D108BD9-81ED-4DB2-BD59-A6C34878D82A}">
                    <a16:rowId xmlns:a16="http://schemas.microsoft.com/office/drawing/2014/main" val="3394746218"/>
                  </a:ext>
                </a:extLst>
              </a:tr>
              <a:tr h="370840">
                <a:tc>
                  <a:txBody>
                    <a:bodyPr/>
                    <a:lstStyle/>
                    <a:p>
                      <a:r>
                        <a:rPr lang="nb-NO" sz="1400" b="1" dirty="0"/>
                        <a:t>3</a:t>
                      </a:r>
                      <a:r>
                        <a:rPr lang="nb-NO" sz="1400" b="1" dirty="0">
                          <a:solidFill>
                            <a:srgbClr val="0070C0"/>
                          </a:solidFill>
                        </a:rPr>
                        <a:t>♣</a:t>
                      </a:r>
                      <a:r>
                        <a:rPr lang="nb-NO" sz="1400" b="1" dirty="0"/>
                        <a:t> eller 3</a:t>
                      </a:r>
                      <a:r>
                        <a:rPr lang="nb-NO" sz="1400" b="1" dirty="0">
                          <a:solidFill>
                            <a:srgbClr val="FF0000"/>
                          </a:solidFill>
                        </a:rPr>
                        <a:t>♦</a:t>
                      </a:r>
                    </a:p>
                    <a:p>
                      <a:r>
                        <a:rPr lang="nb-NO" sz="1200" b="0" dirty="0">
                          <a:solidFill>
                            <a:schemeClr val="tx1"/>
                          </a:solidFill>
                        </a:rPr>
                        <a:t>(Viser meldt farge)</a:t>
                      </a:r>
                    </a:p>
                  </a:txBody>
                  <a:tcPr/>
                </a:tc>
                <a:tc>
                  <a:txBody>
                    <a:bodyPr/>
                    <a:lstStyle/>
                    <a:p>
                      <a:r>
                        <a:rPr lang="nb-NO" sz="1200" dirty="0"/>
                        <a:t>Invitt til 3 </a:t>
                      </a:r>
                      <a:r>
                        <a:rPr lang="nb-NO" sz="1200" dirty="0" err="1"/>
                        <a:t>Gr</a:t>
                      </a:r>
                      <a:r>
                        <a:rPr lang="nb-NO" sz="1200" dirty="0"/>
                        <a:t> med minst god 6 kort i meldt </a:t>
                      </a:r>
                      <a:r>
                        <a:rPr lang="nb-NO" sz="1200" dirty="0" err="1"/>
                        <a:t>minor</a:t>
                      </a:r>
                      <a:r>
                        <a:rPr lang="nb-NO" sz="1200" dirty="0"/>
                        <a:t>, typisk 6-7hp.</a:t>
                      </a:r>
                    </a:p>
                  </a:txBody>
                  <a:tcPr/>
                </a:tc>
                <a:tc>
                  <a:txBody>
                    <a:bodyPr/>
                    <a:lstStyle/>
                    <a:p>
                      <a:r>
                        <a:rPr lang="nb-NO" sz="1050" dirty="0"/>
                        <a:t>Normalt pass eller 3 </a:t>
                      </a:r>
                      <a:r>
                        <a:rPr lang="nb-NO" sz="1050" dirty="0" err="1"/>
                        <a:t>Gr</a:t>
                      </a:r>
                      <a:r>
                        <a:rPr lang="nb-NO" sz="1050" dirty="0"/>
                        <a:t> med tilpass til </a:t>
                      </a:r>
                      <a:r>
                        <a:rPr lang="nb-NO" sz="1050" dirty="0" err="1"/>
                        <a:t>minor</a:t>
                      </a:r>
                      <a:r>
                        <a:rPr lang="nb-NO" sz="1050" dirty="0"/>
                        <a:t> med tillegg. Tilpass er minst Dx eller minst 3 kort i </a:t>
                      </a:r>
                      <a:r>
                        <a:rPr lang="nb-NO" sz="1050" dirty="0" err="1"/>
                        <a:t>minor</a:t>
                      </a:r>
                      <a:r>
                        <a:rPr lang="nb-NO" sz="1050" dirty="0"/>
                        <a:t>.</a:t>
                      </a:r>
                    </a:p>
                  </a:txBody>
                  <a:tcPr/>
                </a:tc>
                <a:tc>
                  <a:txBody>
                    <a:bodyPr/>
                    <a:lstStyle/>
                    <a:p>
                      <a:endParaRPr lang="nb-NO" sz="1050" dirty="0"/>
                    </a:p>
                  </a:txBody>
                  <a:tcPr/>
                </a:tc>
                <a:extLst>
                  <a:ext uri="{0D108BD9-81ED-4DB2-BD59-A6C34878D82A}">
                    <a16:rowId xmlns:a16="http://schemas.microsoft.com/office/drawing/2014/main" val="1581214388"/>
                  </a:ext>
                </a:extLst>
              </a:tr>
              <a:tr h="370840">
                <a:tc>
                  <a:txBody>
                    <a:bodyPr/>
                    <a:lstStyle/>
                    <a:p>
                      <a:r>
                        <a:rPr lang="nb-NO" sz="1400" b="1" dirty="0"/>
                        <a:t>3 </a:t>
                      </a:r>
                      <a:r>
                        <a:rPr lang="nb-NO" sz="1400" b="1" dirty="0" err="1"/>
                        <a:t>Gr</a:t>
                      </a:r>
                      <a:endParaRPr lang="nb-NO" sz="1400" b="1" dirty="0"/>
                    </a:p>
                  </a:txBody>
                  <a:tcPr/>
                </a:tc>
                <a:tc>
                  <a:txBody>
                    <a:bodyPr/>
                    <a:lstStyle/>
                    <a:p>
                      <a:r>
                        <a:rPr lang="nb-NO" sz="1200" dirty="0"/>
                        <a:t>Tror dette er beste kontrakt. Typisk styrke er 10 til 14hp</a:t>
                      </a:r>
                    </a:p>
                  </a:txBody>
                  <a:tcPr/>
                </a:tc>
                <a:tc>
                  <a:txBody>
                    <a:bodyPr/>
                    <a:lstStyle/>
                    <a:p>
                      <a:r>
                        <a:rPr lang="nb-NO" sz="1050" dirty="0"/>
                        <a:t>Pass</a:t>
                      </a:r>
                    </a:p>
                  </a:txBody>
                  <a:tcPr/>
                </a:tc>
                <a:tc>
                  <a:txBody>
                    <a:bodyPr/>
                    <a:lstStyle/>
                    <a:p>
                      <a:endParaRPr lang="nb-NO" sz="1050" dirty="0"/>
                    </a:p>
                  </a:txBody>
                  <a:tcPr/>
                </a:tc>
                <a:extLst>
                  <a:ext uri="{0D108BD9-81ED-4DB2-BD59-A6C34878D82A}">
                    <a16:rowId xmlns:a16="http://schemas.microsoft.com/office/drawing/2014/main" val="1652093998"/>
                  </a:ext>
                </a:extLst>
              </a:tr>
              <a:tr h="370840">
                <a:tc>
                  <a:txBody>
                    <a:bodyPr/>
                    <a:lstStyle/>
                    <a:p>
                      <a:r>
                        <a:rPr lang="nb-NO" sz="1400" b="1" dirty="0"/>
                        <a:t>Svar over 3 </a:t>
                      </a:r>
                      <a:r>
                        <a:rPr lang="nb-NO" sz="1400" b="1" dirty="0" err="1"/>
                        <a:t>Gr</a:t>
                      </a:r>
                      <a:endParaRPr lang="nb-NO" sz="1400" b="1" dirty="0"/>
                    </a:p>
                  </a:txBody>
                  <a:tcPr/>
                </a:tc>
                <a:tc>
                  <a:txBody>
                    <a:bodyPr/>
                    <a:lstStyle/>
                    <a:p>
                      <a:r>
                        <a:rPr lang="nb-NO" sz="1200" dirty="0"/>
                        <a:t>Naturlig men utenfor system</a:t>
                      </a:r>
                    </a:p>
                  </a:txBody>
                  <a:tcPr/>
                </a:tc>
                <a:tc>
                  <a:txBody>
                    <a:bodyPr/>
                    <a:lstStyle/>
                    <a:p>
                      <a:r>
                        <a:rPr lang="nb-NO" sz="1200" dirty="0"/>
                        <a:t>?</a:t>
                      </a:r>
                    </a:p>
                  </a:txBody>
                  <a:tcPr/>
                </a:tc>
                <a:tc>
                  <a:txBody>
                    <a:bodyPr/>
                    <a:lstStyle/>
                    <a:p>
                      <a:endParaRPr lang="nb-NO" sz="1200" dirty="0"/>
                    </a:p>
                  </a:txBody>
                  <a:tcPr/>
                </a:tc>
                <a:extLst>
                  <a:ext uri="{0D108BD9-81ED-4DB2-BD59-A6C34878D82A}">
                    <a16:rowId xmlns:a16="http://schemas.microsoft.com/office/drawing/2014/main" val="3930660753"/>
                  </a:ext>
                </a:extLst>
              </a:tr>
            </a:tbl>
          </a:graphicData>
        </a:graphic>
      </p:graphicFrame>
      <p:sp>
        <p:nvSpPr>
          <p:cNvPr id="5" name="Plassholder for lysbildenummer 4">
            <a:extLst>
              <a:ext uri="{FF2B5EF4-FFF2-40B4-BE49-F238E27FC236}">
                <a16:creationId xmlns:a16="http://schemas.microsoft.com/office/drawing/2014/main" id="{EC3BB052-36EC-96B6-0DEC-869390EACE86}"/>
              </a:ext>
            </a:extLst>
          </p:cNvPr>
          <p:cNvSpPr>
            <a:spLocks noGrp="1"/>
          </p:cNvSpPr>
          <p:nvPr>
            <p:ph type="sldNum" sz="quarter" idx="12"/>
          </p:nvPr>
        </p:nvSpPr>
        <p:spPr/>
        <p:txBody>
          <a:bodyPr/>
          <a:lstStyle/>
          <a:p>
            <a:fld id="{8017909C-5AD9-4EA6-8D78-71BE06E1F6DE}" type="slidenum">
              <a:rPr lang="nb-NO" smtClean="0"/>
              <a:t>4</a:t>
            </a:fld>
            <a:endParaRPr lang="nb-NO"/>
          </a:p>
        </p:txBody>
      </p:sp>
    </p:spTree>
    <p:extLst>
      <p:ext uri="{BB962C8B-B14F-4D97-AF65-F5344CB8AC3E}">
        <p14:creationId xmlns:p14="http://schemas.microsoft.com/office/powerpoint/2010/main" val="3674181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06E6D6-0AB8-71CD-C7B3-D91FFA73473F}"/>
              </a:ext>
            </a:extLst>
          </p:cNvPr>
          <p:cNvSpPr>
            <a:spLocks noGrp="1"/>
          </p:cNvSpPr>
          <p:nvPr>
            <p:ph type="title"/>
          </p:nvPr>
        </p:nvSpPr>
        <p:spPr/>
        <p:txBody>
          <a:bodyPr>
            <a:normAutofit/>
          </a:bodyPr>
          <a:lstStyle/>
          <a:p>
            <a:r>
              <a:rPr lang="nb-NO" sz="4000" dirty="0"/>
              <a:t>Åpning 2</a:t>
            </a:r>
            <a:r>
              <a:rPr lang="nb-NO" sz="4000" b="1" dirty="0">
                <a:solidFill>
                  <a:srgbClr val="0070C0"/>
                </a:solidFill>
              </a:rPr>
              <a:t>♣</a:t>
            </a:r>
            <a:r>
              <a:rPr lang="nb-NO" sz="4000" dirty="0"/>
              <a:t>, kunstig og krav! Vår sterkeste melding!</a:t>
            </a:r>
          </a:p>
        </p:txBody>
      </p:sp>
      <p:sp>
        <p:nvSpPr>
          <p:cNvPr id="3" name="Plassholder for innhold 2">
            <a:extLst>
              <a:ext uri="{FF2B5EF4-FFF2-40B4-BE49-F238E27FC236}">
                <a16:creationId xmlns:a16="http://schemas.microsoft.com/office/drawing/2014/main" id="{243A749E-F66A-E6BE-FEB6-ACF187FAA990}"/>
              </a:ext>
            </a:extLst>
          </p:cNvPr>
          <p:cNvSpPr>
            <a:spLocks noGrp="1"/>
          </p:cNvSpPr>
          <p:nvPr>
            <p:ph idx="1"/>
          </p:nvPr>
        </p:nvSpPr>
        <p:spPr>
          <a:xfrm>
            <a:off x="838200" y="1626781"/>
            <a:ext cx="10515600" cy="4550182"/>
          </a:xfrm>
        </p:spPr>
        <p:txBody>
          <a:bodyPr>
            <a:normAutofit fontScale="85000" lnSpcReduction="20000"/>
          </a:bodyPr>
          <a:lstStyle/>
          <a:p>
            <a:r>
              <a:rPr lang="nb-NO" sz="1600" dirty="0"/>
              <a:t>Åpning i 2 ♣ viser minst 20hp+ og lover minst 9 stikk i farge eller minst 22hp hvis grand fordeling. Makker skal ikke ha mye før utgang står! Baserer du din 2♣ åpning på lang </a:t>
            </a:r>
            <a:r>
              <a:rPr lang="nb-NO" sz="1600" dirty="0" err="1"/>
              <a:t>minor</a:t>
            </a:r>
            <a:r>
              <a:rPr lang="nb-NO" sz="1600" dirty="0"/>
              <a:t> bør du ha 10 stikk på egen hånd. Om du er sikker på at du har utgang på egen hånd kan du åpne med 2♣ selv om styrke er ned mot 17hp!</a:t>
            </a:r>
          </a:p>
          <a:p>
            <a:r>
              <a:rPr lang="nb-NO" sz="1700" b="1" u="sng" dirty="0"/>
              <a:t>Svar på kravmelding 2 </a:t>
            </a:r>
            <a:r>
              <a:rPr lang="nb-NO" sz="1700" b="1" u="sng" dirty="0">
                <a:solidFill>
                  <a:srgbClr val="0070C0"/>
                </a:solidFill>
              </a:rPr>
              <a:t>♣</a:t>
            </a:r>
            <a:r>
              <a:rPr lang="nb-NO" sz="1700" b="1" u="sng" dirty="0"/>
              <a:t>:</a:t>
            </a:r>
          </a:p>
          <a:p>
            <a:pPr marL="0" indent="0">
              <a:buNone/>
            </a:pPr>
            <a:r>
              <a:rPr lang="nb-NO" sz="1600" dirty="0"/>
              <a:t>2 </a:t>
            </a:r>
            <a:r>
              <a:rPr lang="nb-NO" sz="1600" dirty="0">
                <a:solidFill>
                  <a:srgbClr val="FF0000"/>
                </a:solidFill>
              </a:rPr>
              <a:t>♦</a:t>
            </a:r>
            <a:r>
              <a:rPr lang="nb-NO" sz="1600" dirty="0"/>
              <a:t>	0-5 hp eller opp til 7 hp hvis ikke meldbar god 5 </a:t>
            </a:r>
            <a:r>
              <a:rPr lang="nb-NO" sz="1600" dirty="0" err="1"/>
              <a:t>kortsfarge</a:t>
            </a:r>
            <a:r>
              <a:rPr lang="nb-NO" sz="1600" dirty="0"/>
              <a:t> i major eller god 6 kort </a:t>
            </a:r>
            <a:r>
              <a:rPr lang="nb-NO" sz="1600" dirty="0" err="1"/>
              <a:t>minor</a:t>
            </a:r>
            <a:r>
              <a:rPr lang="nb-NO" sz="1600" dirty="0"/>
              <a:t>. Noen ganger har du enda 	større styrke uten meldbare farger, eks </a:t>
            </a:r>
            <a:r>
              <a:rPr lang="nb-NO" sz="1600" dirty="0" err="1"/>
              <a:t>Knxxxx</a:t>
            </a:r>
            <a:r>
              <a:rPr lang="nb-NO" sz="1600" dirty="0"/>
              <a:t>, EK64, K93, 8. Ingen meldbare farger og ikke grandfordeling, avvent 	med 2 ♦. (Har du minst 10 hp må du kanskje gjøre slemforsøk når makker åpner med 2 ♣). Så merk at avslag 2♦ ikke 	alltid viser svake kort, 2♦ blir derfor mere et </a:t>
            </a:r>
            <a:r>
              <a:rPr lang="nb-NO" sz="1600" dirty="0" err="1"/>
              <a:t>relebud</a:t>
            </a:r>
            <a:r>
              <a:rPr lang="nb-NO" sz="1600" dirty="0"/>
              <a:t> for å høre hva åpner har! Om åpner melder farge på 3-trinnet så er 	dette naturlig og krav!</a:t>
            </a:r>
          </a:p>
          <a:p>
            <a:pPr marL="0" indent="0">
              <a:buNone/>
            </a:pPr>
            <a:r>
              <a:rPr lang="nb-NO" sz="1600" dirty="0"/>
              <a:t>	Alle andre svar enn 2♦ på åpning 2♣ er entydig krav til minst utgang!</a:t>
            </a:r>
          </a:p>
          <a:p>
            <a:pPr marL="0" indent="0">
              <a:buNone/>
            </a:pPr>
            <a:r>
              <a:rPr lang="nb-NO" sz="1600" dirty="0"/>
              <a:t>2 </a:t>
            </a:r>
            <a:r>
              <a:rPr lang="nb-NO" sz="1800" kern="100" dirty="0">
                <a:solidFill>
                  <a:srgbClr val="C00000"/>
                </a:solidFill>
                <a:effectLst/>
                <a:latin typeface="Arial" panose="020B0604020202020204" pitchFamily="34" charset="0"/>
                <a:ea typeface="Aptos" panose="020B0004020202020204" pitchFamily="34" charset="0"/>
                <a:cs typeface="Times New Roman" panose="02020603050405020304" pitchFamily="18" charset="0"/>
              </a:rPr>
              <a:t>♥</a:t>
            </a:r>
            <a:r>
              <a:rPr lang="nb-NO" sz="1600" dirty="0"/>
              <a:t>/</a:t>
            </a:r>
            <a:r>
              <a:rPr lang="nb-NO" sz="1600" dirty="0">
                <a:solidFill>
                  <a:srgbClr val="002060"/>
                </a:solidFill>
              </a:rPr>
              <a:t>♠</a:t>
            </a:r>
            <a:r>
              <a:rPr lang="nb-NO" sz="1600" dirty="0"/>
              <a:t>	Minst 6hp+ og minst 5 kort. Dårligst </a:t>
            </a:r>
            <a:r>
              <a:rPr lang="nb-NO" sz="1600" dirty="0" err="1"/>
              <a:t>KDxxx</a:t>
            </a:r>
            <a:r>
              <a:rPr lang="nb-NO" sz="1600" dirty="0"/>
              <a:t> , KJ10xx, eller EKn10xx i major og minst 6hp. Med 6 kort er E eller K i toppen nok.</a:t>
            </a:r>
          </a:p>
          <a:p>
            <a:pPr marL="0" indent="0">
              <a:buNone/>
            </a:pPr>
            <a:r>
              <a:rPr lang="nb-NO" sz="1600" dirty="0"/>
              <a:t>2Gr	Minst 8 hp+ pluss grand fordeling. Makker baserer sine svar på at din styrke er 8-10 hp. Har du større styrke så må du 	vurdere om du skal gjøre slemforsøk selv! Svarer åpner 3 ♣ så tolker vi dette som </a:t>
            </a:r>
            <a:r>
              <a:rPr lang="nb-NO" sz="1600" dirty="0" err="1"/>
              <a:t>Stayman</a:t>
            </a:r>
            <a:r>
              <a:rPr lang="nb-NO" sz="1600" dirty="0"/>
              <a:t>, søk etter major, i første omgang.</a:t>
            </a:r>
          </a:p>
          <a:p>
            <a:pPr marL="0" indent="0">
              <a:buNone/>
            </a:pPr>
            <a:r>
              <a:rPr lang="nb-NO" sz="1600" dirty="0"/>
              <a:t>3 </a:t>
            </a:r>
            <a:r>
              <a:rPr lang="nb-NO" sz="1600" dirty="0">
                <a:solidFill>
                  <a:srgbClr val="0070C0"/>
                </a:solidFill>
              </a:rPr>
              <a:t>♣</a:t>
            </a:r>
            <a:r>
              <a:rPr lang="nb-NO" sz="1600" dirty="0"/>
              <a:t>/</a:t>
            </a:r>
            <a:r>
              <a:rPr lang="nb-NO" sz="1600" dirty="0">
                <a:solidFill>
                  <a:srgbClr val="FF0000"/>
                </a:solidFill>
              </a:rPr>
              <a:t>♦</a:t>
            </a:r>
            <a:r>
              <a:rPr lang="nb-NO" sz="1600" dirty="0"/>
              <a:t> 	Minst 6hp. Minst 6 </a:t>
            </a:r>
            <a:r>
              <a:rPr lang="nb-NO" sz="1600" dirty="0" err="1"/>
              <a:t>kortsfarge</a:t>
            </a:r>
            <a:r>
              <a:rPr lang="nb-NO" sz="1600" dirty="0"/>
              <a:t> med minst E eller K i fargen</a:t>
            </a:r>
          </a:p>
          <a:p>
            <a:pPr marL="0" indent="0">
              <a:buNone/>
            </a:pPr>
            <a:r>
              <a:rPr lang="nb-NO" sz="1600" b="1" dirty="0"/>
              <a:t>Høyere svar enn 3♦ er utenfor system, ingen avtale, og skal derfor ikke meldes! </a:t>
            </a:r>
          </a:p>
          <a:p>
            <a:pPr marL="0" indent="0">
              <a:buNone/>
            </a:pPr>
            <a:r>
              <a:rPr lang="nb-NO" sz="1600" dirty="0"/>
              <a:t>Eks; Meldingsforløp går 2 ♣ -2 ♦ ; 2 ♠ og du har ♠ xxx </a:t>
            </a:r>
            <a:r>
              <a:rPr lang="nb-NO" sz="1600" kern="100" dirty="0">
                <a:effectLst/>
                <a:latin typeface="Arial" panose="020B0604020202020204" pitchFamily="34" charset="0"/>
                <a:ea typeface="Aptos" panose="020B0004020202020204" pitchFamily="34" charset="0"/>
                <a:cs typeface="Times New Roman" panose="02020603050405020304" pitchFamily="18" charset="0"/>
              </a:rPr>
              <a:t>♥ </a:t>
            </a:r>
            <a:r>
              <a:rPr lang="nb-NO" sz="1600" dirty="0" err="1"/>
              <a:t>xxxx</a:t>
            </a:r>
            <a:r>
              <a:rPr lang="nb-NO" sz="1600" dirty="0"/>
              <a:t> ♦ </a:t>
            </a:r>
            <a:r>
              <a:rPr lang="nb-NO" sz="1600" dirty="0" err="1"/>
              <a:t>xxxx</a:t>
            </a:r>
            <a:r>
              <a:rPr lang="nb-NO" sz="1600" dirty="0"/>
              <a:t> ♣ xx så er det oftere riktig å melde 4 ♠ enn å passe! Siden du har tilpass stiger sjansen for at hånden er vært et stikk for makker som tror han har minst 9 stikk med spar som beste farge. Melder du 3 ♠ så viser dette </a:t>
            </a:r>
            <a:r>
              <a:rPr lang="nb-NO" sz="1600" b="1" dirty="0"/>
              <a:t>minst</a:t>
            </a:r>
            <a:r>
              <a:rPr lang="nb-NO" sz="1600" dirty="0"/>
              <a:t> et sikkert stikk til makker i form av singel/</a:t>
            </a:r>
            <a:r>
              <a:rPr lang="nb-NO" sz="1600" dirty="0" err="1"/>
              <a:t>renonse</a:t>
            </a:r>
            <a:r>
              <a:rPr lang="nb-NO" sz="1600" dirty="0"/>
              <a:t> eller E/K pluss </a:t>
            </a:r>
            <a:r>
              <a:rPr lang="nb-NO" sz="1600" dirty="0" err="1"/>
              <a:t>trumftilpass</a:t>
            </a:r>
            <a:r>
              <a:rPr lang="nb-NO" sz="1600" dirty="0"/>
              <a:t>. </a:t>
            </a:r>
          </a:p>
          <a:p>
            <a:pPr marL="0" indent="0">
              <a:buNone/>
            </a:pPr>
            <a:r>
              <a:rPr lang="nb-NO" sz="1600" dirty="0"/>
              <a:t>Unngå å passe før utgang når makker åpner med 2♣!  Kurshefte har lagt opp til en moderne bruk av kravåpning 2♣ men har ikke tatt med alle varianter i det videre meldingsforløp. Dette kan eventuelt innbakes i systemet sidenuten å gjøre om på svara dere har lært mye.</a:t>
            </a:r>
          </a:p>
        </p:txBody>
      </p:sp>
      <p:sp>
        <p:nvSpPr>
          <p:cNvPr id="4" name="Plassholder for lysbildenummer 3">
            <a:extLst>
              <a:ext uri="{FF2B5EF4-FFF2-40B4-BE49-F238E27FC236}">
                <a16:creationId xmlns:a16="http://schemas.microsoft.com/office/drawing/2014/main" id="{17329FB0-4B13-4736-0413-B47C8CE731BF}"/>
              </a:ext>
            </a:extLst>
          </p:cNvPr>
          <p:cNvSpPr>
            <a:spLocks noGrp="1"/>
          </p:cNvSpPr>
          <p:nvPr>
            <p:ph type="sldNum" sz="quarter" idx="12"/>
          </p:nvPr>
        </p:nvSpPr>
        <p:spPr/>
        <p:txBody>
          <a:bodyPr/>
          <a:lstStyle/>
          <a:p>
            <a:fld id="{8017909C-5AD9-4EA6-8D78-71BE06E1F6DE}" type="slidenum">
              <a:rPr lang="nb-NO" smtClean="0"/>
              <a:t>5</a:t>
            </a:fld>
            <a:endParaRPr lang="nb-NO"/>
          </a:p>
        </p:txBody>
      </p:sp>
    </p:spTree>
    <p:extLst>
      <p:ext uri="{BB962C8B-B14F-4D97-AF65-F5344CB8AC3E}">
        <p14:creationId xmlns:p14="http://schemas.microsoft.com/office/powerpoint/2010/main" val="7722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3EB4A7-6341-F104-21F3-A68DFC516D03}"/>
              </a:ext>
            </a:extLst>
          </p:cNvPr>
          <p:cNvSpPr>
            <a:spLocks noGrp="1"/>
          </p:cNvSpPr>
          <p:nvPr>
            <p:ph type="title"/>
          </p:nvPr>
        </p:nvSpPr>
        <p:spPr/>
        <p:txBody>
          <a:bodyPr/>
          <a:lstStyle/>
          <a:p>
            <a:pPr algn="ctr"/>
            <a:r>
              <a:rPr lang="nb-NO" dirty="0" err="1"/>
              <a:t>Sperremeldinger</a:t>
            </a:r>
            <a:r>
              <a:rPr lang="nb-NO" dirty="0"/>
              <a:t>. Åpning 2</a:t>
            </a:r>
            <a:r>
              <a:rPr lang="nb-NO" sz="4400" dirty="0">
                <a:solidFill>
                  <a:srgbClr val="FF0000"/>
                </a:solidFill>
              </a:rPr>
              <a:t>♦</a:t>
            </a:r>
            <a:r>
              <a:rPr lang="nb-NO" dirty="0"/>
              <a:t> til og med 4</a:t>
            </a:r>
            <a:r>
              <a:rPr lang="nb-NO" sz="4400" dirty="0">
                <a:solidFill>
                  <a:srgbClr val="002060"/>
                </a:solidFill>
              </a:rPr>
              <a:t>♠</a:t>
            </a:r>
            <a:r>
              <a:rPr lang="nb-NO" dirty="0"/>
              <a:t>! </a:t>
            </a:r>
            <a:r>
              <a:rPr lang="nb-NO" sz="3600" dirty="0"/>
              <a:t>(Gjelder det samme for hopp innmelding).</a:t>
            </a:r>
            <a:endParaRPr lang="nb-NO" dirty="0"/>
          </a:p>
        </p:txBody>
      </p:sp>
      <p:sp>
        <p:nvSpPr>
          <p:cNvPr id="3" name="Plassholder for innhold 2">
            <a:extLst>
              <a:ext uri="{FF2B5EF4-FFF2-40B4-BE49-F238E27FC236}">
                <a16:creationId xmlns:a16="http://schemas.microsoft.com/office/drawing/2014/main" id="{6FA4892E-1716-805C-5A27-8DA4C8FCEAB7}"/>
              </a:ext>
            </a:extLst>
          </p:cNvPr>
          <p:cNvSpPr>
            <a:spLocks noGrp="1"/>
          </p:cNvSpPr>
          <p:nvPr>
            <p:ph idx="1"/>
          </p:nvPr>
        </p:nvSpPr>
        <p:spPr>
          <a:xfrm>
            <a:off x="838200" y="1626780"/>
            <a:ext cx="10515600" cy="4811233"/>
          </a:xfrm>
        </p:spPr>
        <p:txBody>
          <a:bodyPr>
            <a:normAutofit lnSpcReduction="10000"/>
          </a:bodyPr>
          <a:lstStyle/>
          <a:p>
            <a:pPr marL="0" indent="0">
              <a:buNone/>
            </a:pPr>
            <a:r>
              <a:rPr lang="nb-NO" sz="1200" dirty="0"/>
              <a:t>En </a:t>
            </a:r>
            <a:r>
              <a:rPr lang="nb-NO" sz="1200" dirty="0" err="1"/>
              <a:t>sperremelding</a:t>
            </a:r>
            <a:r>
              <a:rPr lang="nb-NO" sz="1200" dirty="0"/>
              <a:t> er høy åpningsmelding eller innmelding i farge med hopp. Krav er mange kort i en farge men benekter samtidig 11 hp eller mere. </a:t>
            </a:r>
            <a:r>
              <a:rPr lang="nb-NO" sz="1200" dirty="0" err="1"/>
              <a:t>Sperremelding</a:t>
            </a:r>
            <a:r>
              <a:rPr lang="nb-NO" sz="1200" dirty="0"/>
              <a:t> m/hopp på 2 trinnet lover 6 kort og styrke er typisk 6-9/10 hp. (Åpne/innmeld 1 i farge om antall kort i </a:t>
            </a:r>
            <a:r>
              <a:rPr lang="nb-NO" sz="1200" dirty="0" err="1"/>
              <a:t>langfarge</a:t>
            </a:r>
            <a:r>
              <a:rPr lang="nb-NO" sz="1200" dirty="0"/>
              <a:t> pluss antall hp blir minst 20). Har du </a:t>
            </a:r>
            <a:r>
              <a:rPr lang="nb-NO" sz="1200" dirty="0" err="1"/>
              <a:t>syvkortsfarge</a:t>
            </a:r>
            <a:r>
              <a:rPr lang="nb-NO" sz="1200" dirty="0"/>
              <a:t> blir det oftest rett å sperre på tre-trinnet og med 8 kort så sperrer du på 4-trinnet. Alle </a:t>
            </a:r>
            <a:r>
              <a:rPr lang="nb-NO" sz="1200" dirty="0" err="1"/>
              <a:t>sperremeldinger</a:t>
            </a:r>
            <a:r>
              <a:rPr lang="nb-NO" sz="1200" dirty="0"/>
              <a:t> viser maksimalt 10 hp! </a:t>
            </a:r>
          </a:p>
          <a:p>
            <a:pPr marL="0" indent="0">
              <a:buNone/>
            </a:pPr>
            <a:r>
              <a:rPr lang="nb-NO" sz="1200" dirty="0" err="1"/>
              <a:t>Sperremeldinger</a:t>
            </a:r>
            <a:r>
              <a:rPr lang="nb-NO" sz="1200" dirty="0"/>
              <a:t> gjør det som oftest mye vanskeligere for motparten å melde rett men gjør det lettere å finne rett spilleføring om den finnes! Hver forsiktig med straffedoblinger eller melde nye farger når makker har sperret. Har du ikke tilpass har du sjelden mange stikk! Men med tilpass skal du ofte melde videre selv om du trolig vet at dere ikke klarer kontrakten, dette kalles stamp. Soneavhengig hvor tøft du kan melde, pass på at du ikke går for mange doblede beter.</a:t>
            </a:r>
          </a:p>
          <a:p>
            <a:pPr marL="0" indent="0">
              <a:buNone/>
            </a:pPr>
            <a:r>
              <a:rPr lang="nb-NO" sz="1200" dirty="0"/>
              <a:t>Når du er i tvil så bør du se på sonen, i ugunstig sone så bør du ha god dekning for din </a:t>
            </a:r>
            <a:r>
              <a:rPr lang="nb-NO" sz="1200" dirty="0" err="1"/>
              <a:t>sperremelding</a:t>
            </a:r>
            <a:r>
              <a:rPr lang="nb-NO" sz="1200" dirty="0"/>
              <a:t>. </a:t>
            </a:r>
          </a:p>
          <a:p>
            <a:pPr marL="0" indent="0">
              <a:buNone/>
            </a:pPr>
            <a:r>
              <a:rPr lang="nb-NO" sz="1200" dirty="0"/>
              <a:t>Hvor mange doblete beter tåler du om motparten har utgang men straffedobler dere?</a:t>
            </a:r>
          </a:p>
          <a:p>
            <a:pPr marL="457200" lvl="1" indent="0">
              <a:buNone/>
            </a:pPr>
            <a:r>
              <a:rPr lang="nb-NO" sz="1100" dirty="0"/>
              <a:t>Vi i sonen, motparten utenfor	Kun 1 bet!	(Kalles ofte ugunstig sone)</a:t>
            </a:r>
          </a:p>
          <a:p>
            <a:pPr marL="457200" lvl="1" indent="0">
              <a:buNone/>
            </a:pPr>
            <a:r>
              <a:rPr lang="nb-NO" sz="1100" dirty="0"/>
              <a:t>Alle utenfor sonen		2 beter	(Like sone)</a:t>
            </a:r>
          </a:p>
          <a:p>
            <a:pPr marL="457200" lvl="1" indent="0">
              <a:buNone/>
            </a:pPr>
            <a:r>
              <a:rPr lang="nb-NO" sz="1100" dirty="0"/>
              <a:t>Alle i sonen		2 beter 	(Like sone)</a:t>
            </a:r>
          </a:p>
          <a:p>
            <a:pPr marL="457200" lvl="1" indent="0">
              <a:buNone/>
            </a:pPr>
            <a:r>
              <a:rPr lang="nb-NO" sz="1100" dirty="0"/>
              <a:t>Vi utenfor sonen, motparten i sonen	3 beter	(Kalles ofte gunstig sone) </a:t>
            </a:r>
          </a:p>
          <a:p>
            <a:pPr marL="0" indent="0">
              <a:buNone/>
            </a:pPr>
            <a:r>
              <a:rPr lang="nb-NO" sz="1200" dirty="0"/>
              <a:t>Baser dine </a:t>
            </a:r>
            <a:r>
              <a:rPr lang="nb-NO" sz="1200" dirty="0" err="1"/>
              <a:t>sperremeldinger</a:t>
            </a:r>
            <a:r>
              <a:rPr lang="nb-NO" sz="1200" dirty="0"/>
              <a:t> på at makker kan hjelpe til med et stikk og at motparten har utgang når du gjør sats. Meld siden normalt pass! Makker bestemmer nå etter din </a:t>
            </a:r>
            <a:r>
              <a:rPr lang="nb-NO" sz="1200" dirty="0" err="1"/>
              <a:t>sperremelding</a:t>
            </a:r>
            <a:r>
              <a:rPr lang="nb-NO" sz="1200" dirty="0"/>
              <a:t>. Så åpner du i 3sp i lik sone melder makker som du har 6 stikk på egen hånd. </a:t>
            </a:r>
          </a:p>
          <a:p>
            <a:pPr marL="0" indent="0">
              <a:buNone/>
            </a:pPr>
            <a:r>
              <a:rPr lang="nb-NO" sz="1200" dirty="0"/>
              <a:t>I 4. hånd så har det ingen hensikt med </a:t>
            </a:r>
            <a:r>
              <a:rPr lang="nb-NO" sz="1200" dirty="0" err="1"/>
              <a:t>sperreåning</a:t>
            </a:r>
            <a:r>
              <a:rPr lang="nb-NO" sz="1200" dirty="0"/>
              <a:t>. Alle «sperreåpninger» i 4. hånd lover samme lengde som sperreåpning men styrken er nå 10-13 hp. Begrepet 4. hånd betyr at om du melder pass så er meldingsforløp slutt.</a:t>
            </a:r>
          </a:p>
          <a:p>
            <a:pPr marL="0" indent="0">
              <a:buNone/>
            </a:pPr>
            <a:r>
              <a:rPr lang="nb-NO" sz="1200" b="1" dirty="0"/>
              <a:t>Om makker sperremelder i major er grand melding billigst mulig spørsmål om kortfarge! </a:t>
            </a:r>
            <a:r>
              <a:rPr lang="nb-NO" sz="1200" dirty="0"/>
              <a:t>Dette blir din eneste kravmelding etter </a:t>
            </a:r>
            <a:r>
              <a:rPr lang="nb-NO" sz="1200" dirty="0" err="1"/>
              <a:t>sperremelding</a:t>
            </a:r>
            <a:r>
              <a:rPr lang="nb-NO" sz="1200" dirty="0"/>
              <a:t> fra makker!</a:t>
            </a:r>
          </a:p>
          <a:p>
            <a:pPr marL="0" indent="0">
              <a:buNone/>
            </a:pPr>
            <a:r>
              <a:rPr lang="nb-NO" sz="1200" dirty="0"/>
              <a:t>Om du vurderer om det er spill for utgang vår vei bør du enten ha veldig god tilpass med kortfarge(r) eller mange sikre stikk i minst 2 farger. Etter </a:t>
            </a:r>
            <a:r>
              <a:rPr lang="nb-NO" sz="1200" dirty="0" err="1"/>
              <a:t>sperremelding</a:t>
            </a:r>
            <a:r>
              <a:rPr lang="nb-NO" sz="1200" dirty="0"/>
              <a:t> teller vi ikke så mye hp men legger vekt på hvor mange tapere det er i kortene. D og Kn utenfor trumffarge har derfor minimal verdi etter </a:t>
            </a:r>
            <a:r>
              <a:rPr lang="nb-NO" sz="1200" dirty="0" err="1"/>
              <a:t>sperremeldinger</a:t>
            </a:r>
            <a:r>
              <a:rPr lang="nb-NO" sz="1200" dirty="0"/>
              <a:t>. Har du god tilpass og hjelp til makker med minst et stikk kan du vurdere å heve makker sin </a:t>
            </a:r>
            <a:r>
              <a:rPr lang="nb-NO" sz="1200" dirty="0" err="1"/>
              <a:t>sperremelding</a:t>
            </a:r>
            <a:r>
              <a:rPr lang="nb-NO" sz="1200" dirty="0"/>
              <a:t> så høyt du tørr. Støtte i makkers sperrefarge viser ikke entydig styrke, det kan være er en offermelding for å legge maksimalt press på motparten fra å finne eventuelt beste utgang hos dem!</a:t>
            </a:r>
          </a:p>
          <a:p>
            <a:pPr marL="0" indent="0">
              <a:buNone/>
            </a:pPr>
            <a:r>
              <a:rPr lang="nb-NO" sz="1200" dirty="0"/>
              <a:t>Om du velger å melde ny farge viser dette egen god farge som du tror er bedre enn makker sin! Melding av ny farge er ikke krav men viser noe styrke, typisk 9-15hp. Så støtt gjerne makker om du har tre kort støtte. Uten støtte så er det nesten alltid rett å melde pass!</a:t>
            </a:r>
          </a:p>
          <a:p>
            <a:pPr marL="0" indent="0">
              <a:buNone/>
            </a:pPr>
            <a:endParaRPr lang="nb-NO" sz="1200" dirty="0"/>
          </a:p>
          <a:p>
            <a:pPr marL="0" indent="0">
              <a:buNone/>
            </a:pPr>
            <a:endParaRPr lang="nb-NO" sz="1200" dirty="0"/>
          </a:p>
        </p:txBody>
      </p:sp>
      <p:sp>
        <p:nvSpPr>
          <p:cNvPr id="4" name="Plassholder for lysbildenummer 3">
            <a:extLst>
              <a:ext uri="{FF2B5EF4-FFF2-40B4-BE49-F238E27FC236}">
                <a16:creationId xmlns:a16="http://schemas.microsoft.com/office/drawing/2014/main" id="{6F9D3121-5CE1-159D-921C-2EC899529E8A}"/>
              </a:ext>
            </a:extLst>
          </p:cNvPr>
          <p:cNvSpPr>
            <a:spLocks noGrp="1"/>
          </p:cNvSpPr>
          <p:nvPr>
            <p:ph type="sldNum" sz="quarter" idx="12"/>
          </p:nvPr>
        </p:nvSpPr>
        <p:spPr/>
        <p:txBody>
          <a:bodyPr/>
          <a:lstStyle/>
          <a:p>
            <a:fld id="{8017909C-5AD9-4EA6-8D78-71BE06E1F6DE}" type="slidenum">
              <a:rPr lang="nb-NO" smtClean="0"/>
              <a:t>6</a:t>
            </a:fld>
            <a:endParaRPr lang="nb-NO"/>
          </a:p>
        </p:txBody>
      </p:sp>
    </p:spTree>
    <p:extLst>
      <p:ext uri="{BB962C8B-B14F-4D97-AF65-F5344CB8AC3E}">
        <p14:creationId xmlns:p14="http://schemas.microsoft.com/office/powerpoint/2010/main" val="1765814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06F6A4-5628-607D-B9D5-CA265DFE09FC}"/>
              </a:ext>
            </a:extLst>
          </p:cNvPr>
          <p:cNvSpPr>
            <a:spLocks noGrp="1"/>
          </p:cNvSpPr>
          <p:nvPr>
            <p:ph type="title"/>
          </p:nvPr>
        </p:nvSpPr>
        <p:spPr>
          <a:xfrm>
            <a:off x="838200" y="365125"/>
            <a:ext cx="10515600" cy="889517"/>
          </a:xfrm>
        </p:spPr>
        <p:txBody>
          <a:bodyPr/>
          <a:lstStyle/>
          <a:p>
            <a:r>
              <a:rPr lang="nb-NO" dirty="0"/>
              <a:t>Svar på 4 </a:t>
            </a:r>
            <a:r>
              <a:rPr lang="nb-NO" dirty="0" err="1"/>
              <a:t>Gr</a:t>
            </a:r>
            <a:r>
              <a:rPr lang="nb-NO" dirty="0"/>
              <a:t> Blackwood, essespørring</a:t>
            </a:r>
          </a:p>
        </p:txBody>
      </p:sp>
      <p:sp>
        <p:nvSpPr>
          <p:cNvPr id="3" name="Plassholder for innhold 2">
            <a:extLst>
              <a:ext uri="{FF2B5EF4-FFF2-40B4-BE49-F238E27FC236}">
                <a16:creationId xmlns:a16="http://schemas.microsoft.com/office/drawing/2014/main" id="{987EB8BA-2C32-E1A1-5D76-15A109449CCD}"/>
              </a:ext>
            </a:extLst>
          </p:cNvPr>
          <p:cNvSpPr>
            <a:spLocks noGrp="1"/>
          </p:cNvSpPr>
          <p:nvPr>
            <p:ph idx="1"/>
          </p:nvPr>
        </p:nvSpPr>
        <p:spPr>
          <a:xfrm>
            <a:off x="838200" y="1196163"/>
            <a:ext cx="10515600" cy="4980800"/>
          </a:xfrm>
        </p:spPr>
        <p:txBody>
          <a:bodyPr>
            <a:normAutofit/>
          </a:bodyPr>
          <a:lstStyle/>
          <a:p>
            <a:pPr marL="0" indent="0">
              <a:buNone/>
            </a:pPr>
            <a:r>
              <a:rPr lang="nb-NO" sz="1400" dirty="0"/>
              <a:t>Når vi tror det er brukbare muligheter for lilleslem, dere har rundt 32 poeng tilsammen eller bedre, er det en forutsetning at minst ess i tre farger for å få tolv stikk og alle ess for å få 13 stikk. Da tar vi i bruk en nyttig melding og spørrer etter antall ess med 4 Grand. 4 Grand er spørsmål uavhengig om det er avgitt med hopp eller ikke. Om vi har alle ess og det er mulighet for 13 stikk kan vi spørre videre med 5 Grand etter konger. Mangler du to ess så må du få stoppet så raskt som mulig, f.eks. brems i en farge som er meldt før om du tror dette er rett stoppested. Ønsker du å spille 5 Grand så må du melde en umeldt farge på 5-trinnet som ber makker melde 5Gr som du passer! På kurset lærte dere to typer essespørsmål, en med 4 ess og en når trumffarge er avtalt, da telles også trumfkonge som ess og antall ess blir da 5! Denne type Blackwood (BW) har fått det lange navnet Roman Key Card Blackwood (RKCBW).Om du synes dette blir for vanskelig med 2 typer Blackwood kan du velge kun å bruke 4 ess Blackwood med din makker. </a:t>
            </a:r>
            <a:r>
              <a:rPr lang="nb-NO" sz="1400" dirty="0" err="1"/>
              <a:t>Spørr</a:t>
            </a:r>
            <a:r>
              <a:rPr lang="nb-NO" sz="1400" dirty="0"/>
              <a:t> du etter konger med 5Gr blir svarskala lik for begge typer Blackwood.</a:t>
            </a:r>
          </a:p>
          <a:p>
            <a:pPr marL="0" indent="0">
              <a:buNone/>
            </a:pPr>
            <a:endParaRPr lang="nb-NO" sz="1400" dirty="0"/>
          </a:p>
        </p:txBody>
      </p:sp>
      <p:sp>
        <p:nvSpPr>
          <p:cNvPr id="4" name="Plassholder for lysbildenummer 3">
            <a:extLst>
              <a:ext uri="{FF2B5EF4-FFF2-40B4-BE49-F238E27FC236}">
                <a16:creationId xmlns:a16="http://schemas.microsoft.com/office/drawing/2014/main" id="{EBCE4B58-7D8D-EE12-DA3A-73774D0E4024}"/>
              </a:ext>
            </a:extLst>
          </p:cNvPr>
          <p:cNvSpPr>
            <a:spLocks noGrp="1"/>
          </p:cNvSpPr>
          <p:nvPr>
            <p:ph type="sldNum" sz="quarter" idx="12"/>
          </p:nvPr>
        </p:nvSpPr>
        <p:spPr/>
        <p:txBody>
          <a:bodyPr/>
          <a:lstStyle/>
          <a:p>
            <a:fld id="{8017909C-5AD9-4EA6-8D78-71BE06E1F6DE}" type="slidenum">
              <a:rPr lang="nb-NO" smtClean="0"/>
              <a:t>7</a:t>
            </a:fld>
            <a:endParaRPr lang="nb-NO"/>
          </a:p>
        </p:txBody>
      </p:sp>
      <p:graphicFrame>
        <p:nvGraphicFramePr>
          <p:cNvPr id="5" name="Tabell 4">
            <a:extLst>
              <a:ext uri="{FF2B5EF4-FFF2-40B4-BE49-F238E27FC236}">
                <a16:creationId xmlns:a16="http://schemas.microsoft.com/office/drawing/2014/main" id="{99A4D93B-109E-1489-8B83-9CD59341582D}"/>
              </a:ext>
            </a:extLst>
          </p:cNvPr>
          <p:cNvGraphicFramePr>
            <a:graphicFrameLocks noGrp="1"/>
          </p:cNvGraphicFramePr>
          <p:nvPr>
            <p:extLst>
              <p:ext uri="{D42A27DB-BD31-4B8C-83A1-F6EECF244321}">
                <p14:modId xmlns:p14="http://schemas.microsoft.com/office/powerpoint/2010/main" val="3165807890"/>
              </p:ext>
            </p:extLst>
          </p:nvPr>
        </p:nvGraphicFramePr>
        <p:xfrm>
          <a:off x="877186" y="3101359"/>
          <a:ext cx="4322135" cy="1586161"/>
        </p:xfrm>
        <a:graphic>
          <a:graphicData uri="http://schemas.openxmlformats.org/drawingml/2006/table">
            <a:tbl>
              <a:tblPr firstRow="1" bandRow="1">
                <a:tableStyleId>{5C22544A-7EE6-4342-B048-85BDC9FD1C3A}</a:tableStyleId>
              </a:tblPr>
              <a:tblGrid>
                <a:gridCol w="1954367">
                  <a:extLst>
                    <a:ext uri="{9D8B030D-6E8A-4147-A177-3AD203B41FA5}">
                      <a16:colId xmlns:a16="http://schemas.microsoft.com/office/drawing/2014/main" val="3799113385"/>
                    </a:ext>
                  </a:extLst>
                </a:gridCol>
                <a:gridCol w="2367768">
                  <a:extLst>
                    <a:ext uri="{9D8B030D-6E8A-4147-A177-3AD203B41FA5}">
                      <a16:colId xmlns:a16="http://schemas.microsoft.com/office/drawing/2014/main" val="3878364468"/>
                    </a:ext>
                  </a:extLst>
                </a:gridCol>
              </a:tblGrid>
              <a:tr h="366961">
                <a:tc gridSpan="2">
                  <a:txBody>
                    <a:bodyPr/>
                    <a:lstStyle/>
                    <a:p>
                      <a:r>
                        <a:rPr lang="nb-NO" sz="1400" b="1" dirty="0"/>
                        <a:t>Svar på BW, 4 ess totalt</a:t>
                      </a:r>
                    </a:p>
                  </a:txBody>
                  <a:tcPr/>
                </a:tc>
                <a:tc hMerge="1">
                  <a:txBody>
                    <a:bodyPr/>
                    <a:lstStyle/>
                    <a:p>
                      <a:endParaRPr lang="nb-NO" dirty="0"/>
                    </a:p>
                  </a:txBody>
                  <a:tcPr/>
                </a:tc>
                <a:extLst>
                  <a:ext uri="{0D108BD9-81ED-4DB2-BD59-A6C34878D82A}">
                    <a16:rowId xmlns:a16="http://schemas.microsoft.com/office/drawing/2014/main" val="4168047807"/>
                  </a:ext>
                </a:extLst>
              </a:tr>
              <a:tr h="262629">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b-NO" sz="1400" b="1" dirty="0"/>
                        <a:t>5</a:t>
                      </a:r>
                      <a:r>
                        <a:rPr lang="nb-NO" sz="1400" kern="1200" dirty="0">
                          <a:solidFill>
                            <a:srgbClr val="0070C0"/>
                          </a:solidFill>
                          <a:effectLst/>
                          <a:latin typeface="+mn-lt"/>
                          <a:ea typeface="+mn-ea"/>
                          <a:cs typeface="+mn-cs"/>
                        </a:rPr>
                        <a:t>♣</a:t>
                      </a:r>
                      <a:r>
                        <a:rPr lang="nb-NO" sz="1400" b="1" dirty="0"/>
                        <a:t> viser:</a:t>
                      </a:r>
                    </a:p>
                  </a:txBody>
                  <a:tcPr/>
                </a:tc>
                <a:tc>
                  <a:txBody>
                    <a:bodyPr/>
                    <a:lstStyle/>
                    <a:p>
                      <a:r>
                        <a:rPr lang="nb-NO" sz="1400" b="1" dirty="0"/>
                        <a:t>0 eller 4 ess</a:t>
                      </a:r>
                    </a:p>
                  </a:txBody>
                  <a:tcPr/>
                </a:tc>
                <a:extLst>
                  <a:ext uri="{0D108BD9-81ED-4DB2-BD59-A6C34878D82A}">
                    <a16:rowId xmlns:a16="http://schemas.microsoft.com/office/drawing/2014/main" val="2973936414"/>
                  </a:ext>
                </a:extLst>
              </a:tr>
              <a:tr h="262629">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b-NO" sz="1400" b="1" dirty="0"/>
                        <a:t>5</a:t>
                      </a:r>
                      <a:r>
                        <a:rPr lang="nb-NO" sz="1400" kern="1200" dirty="0">
                          <a:solidFill>
                            <a:srgbClr val="FF0000"/>
                          </a:solidFill>
                          <a:effectLst/>
                          <a:latin typeface="+mn-lt"/>
                          <a:ea typeface="+mn-ea"/>
                          <a:cs typeface="+mn-cs"/>
                        </a:rPr>
                        <a:t>♦</a:t>
                      </a:r>
                    </a:p>
                  </a:txBody>
                  <a:tcPr/>
                </a:tc>
                <a:tc>
                  <a:txBody>
                    <a:bodyPr/>
                    <a:lstStyle/>
                    <a:p>
                      <a:r>
                        <a:rPr lang="nb-NO" sz="1400" b="1" dirty="0"/>
                        <a:t>1 ess</a:t>
                      </a:r>
                    </a:p>
                  </a:txBody>
                  <a:tcPr/>
                </a:tc>
                <a:extLst>
                  <a:ext uri="{0D108BD9-81ED-4DB2-BD59-A6C34878D82A}">
                    <a16:rowId xmlns:a16="http://schemas.microsoft.com/office/drawing/2014/main" val="2006130335"/>
                  </a:ext>
                </a:extLst>
              </a:tr>
              <a:tr h="262629">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b-NO" sz="1400" b="1" dirty="0"/>
                        <a:t>5</a:t>
                      </a:r>
                      <a:r>
                        <a:rPr lang="nb-NO" sz="1400" kern="1200" dirty="0">
                          <a:solidFill>
                            <a:srgbClr val="C00000"/>
                          </a:solidFill>
                          <a:effectLst/>
                          <a:latin typeface="+mn-lt"/>
                          <a:ea typeface="+mn-ea"/>
                          <a:cs typeface="+mn-cs"/>
                        </a:rPr>
                        <a:t>♥</a:t>
                      </a:r>
                    </a:p>
                  </a:txBody>
                  <a:tcPr/>
                </a:tc>
                <a:tc>
                  <a:txBody>
                    <a:bodyPr/>
                    <a:lstStyle/>
                    <a:p>
                      <a:r>
                        <a:rPr lang="nb-NO" sz="1400" b="1" dirty="0"/>
                        <a:t>2 ess</a:t>
                      </a:r>
                    </a:p>
                  </a:txBody>
                  <a:tcPr/>
                </a:tc>
                <a:extLst>
                  <a:ext uri="{0D108BD9-81ED-4DB2-BD59-A6C34878D82A}">
                    <a16:rowId xmlns:a16="http://schemas.microsoft.com/office/drawing/2014/main" val="2594056022"/>
                  </a:ext>
                </a:extLst>
              </a:tr>
              <a:tr h="262629">
                <a:tc>
                  <a:txBody>
                    <a:bodyPr/>
                    <a:lstStyle/>
                    <a:p>
                      <a:pPr lvl="1"/>
                      <a:r>
                        <a:rPr lang="nb-NO" sz="1400" b="1" dirty="0"/>
                        <a:t>5</a:t>
                      </a:r>
                      <a:r>
                        <a:rPr lang="nb-NO" sz="1400" b="1" dirty="0">
                          <a:solidFill>
                            <a:srgbClr val="002060"/>
                          </a:solidFill>
                        </a:rPr>
                        <a:t>♠</a:t>
                      </a:r>
                      <a:endParaRPr lang="nb-NO" sz="1400" b="1" dirty="0"/>
                    </a:p>
                  </a:txBody>
                  <a:tcPr/>
                </a:tc>
                <a:tc>
                  <a:txBody>
                    <a:bodyPr/>
                    <a:lstStyle/>
                    <a:p>
                      <a:r>
                        <a:rPr lang="nb-NO" sz="1400" b="1" dirty="0"/>
                        <a:t>3 ess</a:t>
                      </a:r>
                    </a:p>
                  </a:txBody>
                  <a:tcPr/>
                </a:tc>
                <a:extLst>
                  <a:ext uri="{0D108BD9-81ED-4DB2-BD59-A6C34878D82A}">
                    <a16:rowId xmlns:a16="http://schemas.microsoft.com/office/drawing/2014/main" val="2070309737"/>
                  </a:ext>
                </a:extLst>
              </a:tr>
            </a:tbl>
          </a:graphicData>
        </a:graphic>
      </p:graphicFrame>
      <p:graphicFrame>
        <p:nvGraphicFramePr>
          <p:cNvPr id="6" name="Tabell 5">
            <a:extLst>
              <a:ext uri="{FF2B5EF4-FFF2-40B4-BE49-F238E27FC236}">
                <a16:creationId xmlns:a16="http://schemas.microsoft.com/office/drawing/2014/main" id="{CBC6E02B-8B92-A196-37F4-B3C3FB81799F}"/>
              </a:ext>
            </a:extLst>
          </p:cNvPr>
          <p:cNvGraphicFramePr>
            <a:graphicFrameLocks noGrp="1"/>
          </p:cNvGraphicFramePr>
          <p:nvPr>
            <p:extLst>
              <p:ext uri="{D42A27DB-BD31-4B8C-83A1-F6EECF244321}">
                <p14:modId xmlns:p14="http://schemas.microsoft.com/office/powerpoint/2010/main" val="3142355535"/>
              </p:ext>
            </p:extLst>
          </p:nvPr>
        </p:nvGraphicFramePr>
        <p:xfrm>
          <a:off x="5156791" y="3104707"/>
          <a:ext cx="6140302" cy="1608928"/>
        </p:xfrm>
        <a:graphic>
          <a:graphicData uri="http://schemas.openxmlformats.org/drawingml/2006/table">
            <a:tbl>
              <a:tblPr firstRow="1" bandRow="1">
                <a:tableStyleId>{93296810-A885-4BE3-A3E7-6D5BEEA58F35}</a:tableStyleId>
              </a:tblPr>
              <a:tblGrid>
                <a:gridCol w="1922861">
                  <a:extLst>
                    <a:ext uri="{9D8B030D-6E8A-4147-A177-3AD203B41FA5}">
                      <a16:colId xmlns:a16="http://schemas.microsoft.com/office/drawing/2014/main" val="1003307604"/>
                    </a:ext>
                  </a:extLst>
                </a:gridCol>
                <a:gridCol w="4217441">
                  <a:extLst>
                    <a:ext uri="{9D8B030D-6E8A-4147-A177-3AD203B41FA5}">
                      <a16:colId xmlns:a16="http://schemas.microsoft.com/office/drawing/2014/main" val="1076035114"/>
                    </a:ext>
                  </a:extLst>
                </a:gridCol>
              </a:tblGrid>
              <a:tr h="29075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b="1" dirty="0"/>
                        <a:t>Svar på 4Gr RKCBW  når trumf er avtalt, 5 ess totalt inkludert trumf konge</a:t>
                      </a:r>
                    </a:p>
                  </a:txBody>
                  <a:tcPr/>
                </a:tc>
                <a:tc hMerge="1">
                  <a:txBody>
                    <a:bodyPr/>
                    <a:lstStyle/>
                    <a:p>
                      <a:endParaRPr lang="nb-NO" dirty="0"/>
                    </a:p>
                  </a:txBody>
                  <a:tcPr/>
                </a:tc>
                <a:extLst>
                  <a:ext uri="{0D108BD9-81ED-4DB2-BD59-A6C34878D82A}">
                    <a16:rowId xmlns:a16="http://schemas.microsoft.com/office/drawing/2014/main" val="3501163896"/>
                  </a:ext>
                </a:extLst>
              </a:tr>
              <a:tr h="326032">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b-NO" sz="1400" b="1" dirty="0"/>
                        <a:t>5</a:t>
                      </a:r>
                      <a:r>
                        <a:rPr lang="nb-NO" sz="1400" kern="1200" dirty="0">
                          <a:solidFill>
                            <a:srgbClr val="0070C0"/>
                          </a:solidFill>
                          <a:effectLst/>
                          <a:latin typeface="+mn-lt"/>
                          <a:ea typeface="+mn-ea"/>
                          <a:cs typeface="+mn-cs"/>
                        </a:rPr>
                        <a:t>♣</a:t>
                      </a:r>
                      <a:r>
                        <a:rPr lang="nb-NO" sz="1400" b="1" dirty="0"/>
                        <a:t> viser:</a:t>
                      </a:r>
                    </a:p>
                  </a:txBody>
                  <a:tcPr/>
                </a:tc>
                <a:tc>
                  <a:txBody>
                    <a:bodyPr/>
                    <a:lstStyle/>
                    <a:p>
                      <a:r>
                        <a:rPr lang="nb-NO" sz="1400" b="1" dirty="0"/>
                        <a:t>0 eller 3 ess (av 5)</a:t>
                      </a:r>
                    </a:p>
                  </a:txBody>
                  <a:tcPr/>
                </a:tc>
                <a:extLst>
                  <a:ext uri="{0D108BD9-81ED-4DB2-BD59-A6C34878D82A}">
                    <a16:rowId xmlns:a16="http://schemas.microsoft.com/office/drawing/2014/main" val="191393247"/>
                  </a:ext>
                </a:extLst>
              </a:tr>
              <a:tr h="326032">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b-NO" sz="1400" b="1" dirty="0"/>
                        <a:t>5</a:t>
                      </a:r>
                      <a:r>
                        <a:rPr lang="nb-NO" sz="1400" kern="1200" dirty="0">
                          <a:solidFill>
                            <a:srgbClr val="FF0000"/>
                          </a:solidFill>
                          <a:effectLst/>
                          <a:latin typeface="+mn-lt"/>
                          <a:ea typeface="+mn-ea"/>
                          <a:cs typeface="+mn-cs"/>
                        </a:rPr>
                        <a:t>♦</a:t>
                      </a:r>
                    </a:p>
                  </a:txBody>
                  <a:tcPr/>
                </a:tc>
                <a:tc>
                  <a:txBody>
                    <a:bodyPr/>
                    <a:lstStyle/>
                    <a:p>
                      <a:r>
                        <a:rPr lang="nb-NO" sz="1400" b="1" dirty="0"/>
                        <a:t>1 eller 4 ess</a:t>
                      </a:r>
                    </a:p>
                  </a:txBody>
                  <a:tcPr/>
                </a:tc>
                <a:extLst>
                  <a:ext uri="{0D108BD9-81ED-4DB2-BD59-A6C34878D82A}">
                    <a16:rowId xmlns:a16="http://schemas.microsoft.com/office/drawing/2014/main" val="43998736"/>
                  </a:ext>
                </a:extLst>
              </a:tr>
              <a:tr h="326032">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b-NO" sz="1400" b="1" dirty="0"/>
                        <a:t>5</a:t>
                      </a:r>
                      <a:r>
                        <a:rPr lang="nb-NO" sz="1400" kern="1200" dirty="0">
                          <a:solidFill>
                            <a:srgbClr val="C00000"/>
                          </a:solidFill>
                          <a:effectLst/>
                          <a:latin typeface="+mn-lt"/>
                          <a:ea typeface="+mn-ea"/>
                          <a:cs typeface="+mn-cs"/>
                        </a:rPr>
                        <a:t>♥</a:t>
                      </a:r>
                    </a:p>
                  </a:txBody>
                  <a:tcPr/>
                </a:tc>
                <a:tc>
                  <a:txBody>
                    <a:bodyPr/>
                    <a:lstStyle/>
                    <a:p>
                      <a:r>
                        <a:rPr lang="nb-NO" sz="1400" b="1" dirty="0"/>
                        <a:t>2 ess uten trumf dame</a:t>
                      </a:r>
                    </a:p>
                  </a:txBody>
                  <a:tcPr/>
                </a:tc>
                <a:extLst>
                  <a:ext uri="{0D108BD9-81ED-4DB2-BD59-A6C34878D82A}">
                    <a16:rowId xmlns:a16="http://schemas.microsoft.com/office/drawing/2014/main" val="1876228399"/>
                  </a:ext>
                </a:extLst>
              </a:tr>
              <a:tr h="326032">
                <a:tc>
                  <a:txBody>
                    <a:bodyPr/>
                    <a:lstStyle/>
                    <a:p>
                      <a:pPr lvl="1"/>
                      <a:r>
                        <a:rPr lang="nb-NO" sz="1400" b="1" dirty="0"/>
                        <a:t>5</a:t>
                      </a:r>
                      <a:r>
                        <a:rPr lang="nb-NO" sz="1400" b="1" dirty="0">
                          <a:solidFill>
                            <a:srgbClr val="002060"/>
                          </a:solidFill>
                        </a:rPr>
                        <a:t>♠</a:t>
                      </a:r>
                      <a:endParaRPr lang="nb-NO" sz="1400" b="1" dirty="0"/>
                    </a:p>
                  </a:txBody>
                  <a:tcPr/>
                </a:tc>
                <a:tc>
                  <a:txBody>
                    <a:bodyPr/>
                    <a:lstStyle/>
                    <a:p>
                      <a:r>
                        <a:rPr lang="nb-NO" sz="1400" b="1" dirty="0"/>
                        <a:t>2 ess med trumf dame</a:t>
                      </a:r>
                    </a:p>
                  </a:txBody>
                  <a:tcPr/>
                </a:tc>
                <a:extLst>
                  <a:ext uri="{0D108BD9-81ED-4DB2-BD59-A6C34878D82A}">
                    <a16:rowId xmlns:a16="http://schemas.microsoft.com/office/drawing/2014/main" val="1197771378"/>
                  </a:ext>
                </a:extLst>
              </a:tr>
            </a:tbl>
          </a:graphicData>
        </a:graphic>
      </p:graphicFrame>
      <p:sp>
        <p:nvSpPr>
          <p:cNvPr id="7" name="Rektangel 6">
            <a:extLst>
              <a:ext uri="{FF2B5EF4-FFF2-40B4-BE49-F238E27FC236}">
                <a16:creationId xmlns:a16="http://schemas.microsoft.com/office/drawing/2014/main" id="{6BF25DD9-33CE-4DE9-81A9-ADF07A4283DA}"/>
              </a:ext>
            </a:extLst>
          </p:cNvPr>
          <p:cNvSpPr/>
          <p:nvPr/>
        </p:nvSpPr>
        <p:spPr>
          <a:xfrm>
            <a:off x="967563" y="4848446"/>
            <a:ext cx="4199860" cy="14247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400" dirty="0"/>
              <a:t>Har du alle ess kan du spørre videre med 5Gr om du tror det er mulighet for 13 stikk. Merk at det kun er 3 konger igjen om du har spurt med RKCBW først. Du må alltid spørre med 4 </a:t>
            </a:r>
            <a:r>
              <a:rPr lang="nb-NO" sz="1400" dirty="0" err="1"/>
              <a:t>Gr</a:t>
            </a:r>
            <a:r>
              <a:rPr lang="nb-NO" sz="1400" dirty="0"/>
              <a:t> først før du kan spørre etter konger med 5 Gr.</a:t>
            </a:r>
          </a:p>
        </p:txBody>
      </p:sp>
      <p:graphicFrame>
        <p:nvGraphicFramePr>
          <p:cNvPr id="8" name="Tabell 7">
            <a:extLst>
              <a:ext uri="{FF2B5EF4-FFF2-40B4-BE49-F238E27FC236}">
                <a16:creationId xmlns:a16="http://schemas.microsoft.com/office/drawing/2014/main" id="{AA129C98-194D-B256-8209-B623739C8641}"/>
              </a:ext>
            </a:extLst>
          </p:cNvPr>
          <p:cNvGraphicFramePr>
            <a:graphicFrameLocks noGrp="1"/>
          </p:cNvGraphicFramePr>
          <p:nvPr>
            <p:extLst>
              <p:ext uri="{D42A27DB-BD31-4B8C-83A1-F6EECF244321}">
                <p14:modId xmlns:p14="http://schemas.microsoft.com/office/powerpoint/2010/main" val="818493405"/>
              </p:ext>
            </p:extLst>
          </p:nvPr>
        </p:nvGraphicFramePr>
        <p:xfrm>
          <a:off x="5598044" y="4827811"/>
          <a:ext cx="5645886" cy="1524000"/>
        </p:xfrm>
        <a:graphic>
          <a:graphicData uri="http://schemas.openxmlformats.org/drawingml/2006/table">
            <a:tbl>
              <a:tblPr firstRow="1" bandRow="1">
                <a:tableStyleId>{00A15C55-8517-42AA-B614-E9B94910E393}</a:tableStyleId>
              </a:tblPr>
              <a:tblGrid>
                <a:gridCol w="1649864">
                  <a:extLst>
                    <a:ext uri="{9D8B030D-6E8A-4147-A177-3AD203B41FA5}">
                      <a16:colId xmlns:a16="http://schemas.microsoft.com/office/drawing/2014/main" val="3239260282"/>
                    </a:ext>
                  </a:extLst>
                </a:gridCol>
                <a:gridCol w="3996022">
                  <a:extLst>
                    <a:ext uri="{9D8B030D-6E8A-4147-A177-3AD203B41FA5}">
                      <a16:colId xmlns:a16="http://schemas.microsoft.com/office/drawing/2014/main" val="3249823381"/>
                    </a:ext>
                  </a:extLst>
                </a:gridCol>
              </a:tblGrid>
              <a:tr h="282105">
                <a:tc gridSpan="2">
                  <a:txBody>
                    <a:bodyPr/>
                    <a:lstStyle/>
                    <a:p>
                      <a:r>
                        <a:rPr lang="nb-NO" sz="1400" b="1" dirty="0"/>
                        <a:t>Svar på kongespørsmål 5 </a:t>
                      </a:r>
                      <a:r>
                        <a:rPr lang="nb-NO" sz="1400" b="1" dirty="0" err="1"/>
                        <a:t>Gr</a:t>
                      </a:r>
                      <a:endParaRPr lang="nb-NO" sz="1400" b="1" dirty="0"/>
                    </a:p>
                  </a:txBody>
                  <a:tcPr/>
                </a:tc>
                <a:tc hMerge="1">
                  <a:txBody>
                    <a:bodyPr/>
                    <a:lstStyle/>
                    <a:p>
                      <a:endParaRPr lang="nb-NO" sz="1400" b="1" dirty="0"/>
                    </a:p>
                  </a:txBody>
                  <a:tcPr/>
                </a:tc>
                <a:extLst>
                  <a:ext uri="{0D108BD9-81ED-4DB2-BD59-A6C34878D82A}">
                    <a16:rowId xmlns:a16="http://schemas.microsoft.com/office/drawing/2014/main" val="249335742"/>
                  </a:ext>
                </a:extLst>
              </a:tr>
              <a:tr h="298798">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b-NO" sz="1400" b="1" dirty="0"/>
                        <a:t>6</a:t>
                      </a:r>
                      <a:r>
                        <a:rPr lang="nb-NO" sz="1400" kern="1200" dirty="0">
                          <a:solidFill>
                            <a:srgbClr val="0070C0"/>
                          </a:solidFill>
                          <a:effectLst/>
                          <a:latin typeface="+mn-lt"/>
                          <a:ea typeface="+mn-ea"/>
                          <a:cs typeface="+mn-cs"/>
                        </a:rPr>
                        <a:t>♣</a:t>
                      </a:r>
                    </a:p>
                  </a:txBody>
                  <a:tcPr/>
                </a:tc>
                <a:tc>
                  <a:txBody>
                    <a:bodyPr/>
                    <a:lstStyle/>
                    <a:p>
                      <a:r>
                        <a:rPr lang="nb-NO" sz="1400" b="1" dirty="0"/>
                        <a:t>0 eller 4 konger</a:t>
                      </a:r>
                    </a:p>
                  </a:txBody>
                  <a:tcPr/>
                </a:tc>
                <a:extLst>
                  <a:ext uri="{0D108BD9-81ED-4DB2-BD59-A6C34878D82A}">
                    <a16:rowId xmlns:a16="http://schemas.microsoft.com/office/drawing/2014/main" val="693677930"/>
                  </a:ext>
                </a:extLst>
              </a:tr>
              <a:tr h="298798">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b-NO" sz="1400" b="1" dirty="0"/>
                        <a:t>6</a:t>
                      </a:r>
                      <a:r>
                        <a:rPr lang="nb-NO" sz="1400" kern="1200" dirty="0">
                          <a:solidFill>
                            <a:srgbClr val="FF0000"/>
                          </a:solidFill>
                          <a:effectLst/>
                          <a:latin typeface="+mn-lt"/>
                          <a:ea typeface="+mn-ea"/>
                          <a:cs typeface="+mn-cs"/>
                        </a:rPr>
                        <a:t>♦</a:t>
                      </a:r>
                    </a:p>
                  </a:txBody>
                  <a:tcPr/>
                </a:tc>
                <a:tc>
                  <a:txBody>
                    <a:bodyPr/>
                    <a:lstStyle/>
                    <a:p>
                      <a:r>
                        <a:rPr lang="nb-NO" sz="1400" b="1" dirty="0"/>
                        <a:t>1 konge</a:t>
                      </a:r>
                    </a:p>
                  </a:txBody>
                  <a:tcPr/>
                </a:tc>
                <a:extLst>
                  <a:ext uri="{0D108BD9-81ED-4DB2-BD59-A6C34878D82A}">
                    <a16:rowId xmlns:a16="http://schemas.microsoft.com/office/drawing/2014/main" val="250937992"/>
                  </a:ext>
                </a:extLst>
              </a:tr>
              <a:tr h="298798">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nb-NO" sz="1400" b="1" dirty="0"/>
                        <a:t>6</a:t>
                      </a:r>
                      <a:r>
                        <a:rPr lang="nb-NO" sz="1400" kern="1200" dirty="0">
                          <a:solidFill>
                            <a:srgbClr val="C00000"/>
                          </a:solidFill>
                          <a:effectLst/>
                          <a:latin typeface="+mn-lt"/>
                          <a:ea typeface="+mn-ea"/>
                          <a:cs typeface="+mn-cs"/>
                        </a:rPr>
                        <a:t>♥</a:t>
                      </a:r>
                    </a:p>
                  </a:txBody>
                  <a:tcPr/>
                </a:tc>
                <a:tc>
                  <a:txBody>
                    <a:bodyPr/>
                    <a:lstStyle/>
                    <a:p>
                      <a:r>
                        <a:rPr lang="nb-NO" sz="1400" b="1" dirty="0"/>
                        <a:t>2 konger</a:t>
                      </a:r>
                    </a:p>
                  </a:txBody>
                  <a:tcPr/>
                </a:tc>
                <a:extLst>
                  <a:ext uri="{0D108BD9-81ED-4DB2-BD59-A6C34878D82A}">
                    <a16:rowId xmlns:a16="http://schemas.microsoft.com/office/drawing/2014/main" val="2292828173"/>
                  </a:ext>
                </a:extLst>
              </a:tr>
              <a:tr h="298798">
                <a:tc>
                  <a:txBody>
                    <a:bodyPr/>
                    <a:lstStyle/>
                    <a:p>
                      <a:pPr lvl="1"/>
                      <a:r>
                        <a:rPr lang="nb-NO" sz="1400" b="1" dirty="0"/>
                        <a:t>6</a:t>
                      </a:r>
                      <a:r>
                        <a:rPr lang="nb-NO" sz="1400" b="1" dirty="0">
                          <a:solidFill>
                            <a:srgbClr val="002060"/>
                          </a:solidFill>
                        </a:rPr>
                        <a:t>♠</a:t>
                      </a:r>
                      <a:endParaRPr lang="nb-NO" sz="1400" b="1" dirty="0"/>
                    </a:p>
                  </a:txBody>
                  <a:tcPr/>
                </a:tc>
                <a:tc>
                  <a:txBody>
                    <a:bodyPr/>
                    <a:lstStyle/>
                    <a:p>
                      <a:r>
                        <a:rPr lang="nb-NO" sz="1400" b="1" dirty="0"/>
                        <a:t>3 konger</a:t>
                      </a:r>
                    </a:p>
                  </a:txBody>
                  <a:tcPr/>
                </a:tc>
                <a:extLst>
                  <a:ext uri="{0D108BD9-81ED-4DB2-BD59-A6C34878D82A}">
                    <a16:rowId xmlns:a16="http://schemas.microsoft.com/office/drawing/2014/main" val="2701264104"/>
                  </a:ext>
                </a:extLst>
              </a:tr>
            </a:tbl>
          </a:graphicData>
        </a:graphic>
      </p:graphicFrame>
      <p:sp>
        <p:nvSpPr>
          <p:cNvPr id="9" name="Pil: femkant 8">
            <a:extLst>
              <a:ext uri="{FF2B5EF4-FFF2-40B4-BE49-F238E27FC236}">
                <a16:creationId xmlns:a16="http://schemas.microsoft.com/office/drawing/2014/main" id="{94B4BC72-AF72-7CB0-B942-555194F48403}"/>
              </a:ext>
            </a:extLst>
          </p:cNvPr>
          <p:cNvSpPr/>
          <p:nvPr/>
        </p:nvSpPr>
        <p:spPr>
          <a:xfrm>
            <a:off x="5156791" y="4853765"/>
            <a:ext cx="425302" cy="1424762"/>
          </a:xfrm>
          <a:prstGeom prst="homePlate">
            <a:avLst>
              <a:gd name="adj" fmla="val 8125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59941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F28AF-4F07-C5E3-3917-8A80577C7B8D}"/>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3DD4737-59EC-AEDD-A977-ED5CCFDB3C0C}"/>
              </a:ext>
            </a:extLst>
          </p:cNvPr>
          <p:cNvSpPr>
            <a:spLocks noGrp="1"/>
          </p:cNvSpPr>
          <p:nvPr>
            <p:ph type="title"/>
          </p:nvPr>
        </p:nvSpPr>
        <p:spPr>
          <a:xfrm>
            <a:off x="838200" y="365125"/>
            <a:ext cx="10515600" cy="634335"/>
          </a:xfrm>
        </p:spPr>
        <p:txBody>
          <a:bodyPr>
            <a:normAutofit/>
          </a:bodyPr>
          <a:lstStyle/>
          <a:p>
            <a:r>
              <a:rPr lang="nb-NO" sz="3200" dirty="0"/>
              <a:t>Når og hvordan delta i meldingsforløp når motparten åpner?</a:t>
            </a:r>
          </a:p>
        </p:txBody>
      </p:sp>
      <p:sp>
        <p:nvSpPr>
          <p:cNvPr id="3" name="Plassholder for innhold 2">
            <a:extLst>
              <a:ext uri="{FF2B5EF4-FFF2-40B4-BE49-F238E27FC236}">
                <a16:creationId xmlns:a16="http://schemas.microsoft.com/office/drawing/2014/main" id="{4FB290F2-1033-228C-5654-49659A8E0A0D}"/>
              </a:ext>
            </a:extLst>
          </p:cNvPr>
          <p:cNvSpPr>
            <a:spLocks noGrp="1"/>
          </p:cNvSpPr>
          <p:nvPr>
            <p:ph idx="1"/>
          </p:nvPr>
        </p:nvSpPr>
        <p:spPr>
          <a:xfrm>
            <a:off x="5948915" y="1366285"/>
            <a:ext cx="5784113" cy="3280144"/>
          </a:xfrm>
          <a:solidFill>
            <a:schemeClr val="accent3">
              <a:lumMod val="20000"/>
              <a:lumOff val="80000"/>
            </a:schemeClr>
          </a:solidFill>
        </p:spPr>
        <p:txBody>
          <a:bodyPr>
            <a:normAutofit fontScale="92500"/>
          </a:bodyPr>
          <a:lstStyle/>
          <a:p>
            <a:pPr marL="0" indent="0">
              <a:buNone/>
            </a:pPr>
            <a:r>
              <a:rPr lang="nb-NO" sz="1400" dirty="0"/>
              <a:t>Har du 12hp+ men ingen god farge å melde kan du doble som opplysende, opplysende dobling har ingen øvre styrke. Er din styrke mellom 12-15 hp så bør du ha minst 3 kort i alle umeldte farger så du kan passe ned makker sin preferanse på </a:t>
            </a:r>
            <a:r>
              <a:rPr lang="nb-NO" sz="1200" dirty="0"/>
              <a:t>din</a:t>
            </a:r>
            <a:r>
              <a:rPr lang="nb-NO" sz="1400" dirty="0"/>
              <a:t> opplysende dobling. Melder du ny farge etter først å ha doblet opplysende lover du minst 16hp og minst 5 kort i meldt farge. </a:t>
            </a:r>
          </a:p>
          <a:p>
            <a:pPr marL="0" indent="0">
              <a:buNone/>
            </a:pPr>
            <a:r>
              <a:rPr lang="nb-NO" sz="1400" dirty="0"/>
              <a:t>Når motparten åpner i major lover du normalt 4 kort i motsatt major med dobling om din styrke er under enn 16hp! (Også minst 3-3 i de to andre fargene)</a:t>
            </a:r>
          </a:p>
          <a:p>
            <a:pPr marL="0" indent="0">
              <a:buNone/>
            </a:pPr>
            <a:r>
              <a:rPr lang="nb-NO" sz="1400" dirty="0"/>
              <a:t>Har du 4441 fordeling med singel i motpartens farge kan du doble opplysende med 11hp. </a:t>
            </a:r>
          </a:p>
          <a:p>
            <a:pPr marL="0" indent="0">
              <a:buNone/>
            </a:pPr>
            <a:r>
              <a:rPr lang="nb-NO" sz="1400" dirty="0"/>
              <a:t>Åpner motparten i 1Gr så viser dobling minst 15hp og trolig jevn hånd. Delvis forslag til straff om makker har minst 5hp. Makker kan flykte med svake kort ved å melde sin beste farge, dette viser trolig 0 til 6/7 poeng. Har vi utgang er det nesten alltid bedre å spille 1Gr doblet i stedet! Har du jevn hånd men din styrke er under 15 hp så melder du pass på motpartens 1Gr åpning!</a:t>
            </a:r>
          </a:p>
        </p:txBody>
      </p:sp>
      <p:sp>
        <p:nvSpPr>
          <p:cNvPr id="4" name="Plassholder for innhold 2">
            <a:extLst>
              <a:ext uri="{FF2B5EF4-FFF2-40B4-BE49-F238E27FC236}">
                <a16:creationId xmlns:a16="http://schemas.microsoft.com/office/drawing/2014/main" id="{FFB6D809-FCC0-AF7D-7A1F-171DA521DFE5}"/>
              </a:ext>
            </a:extLst>
          </p:cNvPr>
          <p:cNvSpPr txBox="1">
            <a:spLocks/>
          </p:cNvSpPr>
          <p:nvPr/>
        </p:nvSpPr>
        <p:spPr>
          <a:xfrm>
            <a:off x="838200" y="1403498"/>
            <a:ext cx="4972493" cy="5109945"/>
          </a:xfrm>
          <a:prstGeom prst="rect">
            <a:avLst/>
          </a:prstGeom>
          <a:solidFill>
            <a:schemeClr val="tx2">
              <a:lumMod val="10000"/>
              <a:lumOff val="9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Med god 5k+ farge og minst 8 hp </a:t>
            </a:r>
            <a:r>
              <a:rPr kumimoji="0" lang="nb-NO" sz="1200" b="0" i="0" u="sng" strike="noStrike" kern="1200" cap="none" spc="0" normalizeH="0" baseline="0" noProof="0" dirty="0">
                <a:ln>
                  <a:noFill/>
                </a:ln>
                <a:solidFill>
                  <a:prstClr val="black"/>
                </a:solidFill>
                <a:effectLst/>
                <a:uLnTx/>
                <a:uFillTx/>
                <a:latin typeface="Aptos" panose="02110004020202020204"/>
                <a:ea typeface="+mn-ea"/>
                <a:cs typeface="+mn-cs"/>
              </a:rPr>
              <a:t>kan</a:t>
            </a: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 du melde inn på et-trinnet. Til svakere farge til mer ekstra styrke kreves,.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Om du må vise din farge på 2-trinnet må du ha god fordeling med minst 9hp og minst god 5-kortsfarge eller minst 12hp ved 5332 fordeling. Merk at det kan være rett å passe med hender  med opp til 15hp når fordeling eller fargekvaliteter er feil!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En innmelding på 1 trinnet viser maksimalt 15hp, på to-trinnet maksimalt 16hp, på tre-trinnet uten hopp maksimalt 18hp (etter sperreåpning). Alle innmeldinger lover </a:t>
            </a:r>
            <a:r>
              <a:rPr kumimoji="0" lang="nb-NO" sz="1200" b="0" i="0" u="sng" strike="noStrike" kern="1200" cap="none" spc="0" normalizeH="0" baseline="0" noProof="0" dirty="0">
                <a:ln>
                  <a:noFill/>
                </a:ln>
                <a:solidFill>
                  <a:prstClr val="black"/>
                </a:solidFill>
                <a:effectLst/>
                <a:uLnTx/>
                <a:uFillTx/>
                <a:latin typeface="Aptos" panose="02110004020202020204"/>
                <a:ea typeface="+mn-ea"/>
                <a:cs typeface="+mn-cs"/>
              </a:rPr>
              <a:t>minst</a:t>
            </a: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 5 kort i meldt farge.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Om du må melde på to-trinnet for å vise din farge skal du være mere forsiktig, spesielt om din fordeling er 5332. Med god 6 </a:t>
            </a:r>
            <a:r>
              <a:rPr kumimoji="0" lang="nb-NO" sz="1200" b="0" i="0" u="none" strike="noStrike" kern="1200" cap="none" spc="0" normalizeH="0" baseline="0" noProof="0" dirty="0" err="1">
                <a:ln>
                  <a:noFill/>
                </a:ln>
                <a:solidFill>
                  <a:prstClr val="black"/>
                </a:solidFill>
                <a:effectLst/>
                <a:uLnTx/>
                <a:uFillTx/>
                <a:latin typeface="Aptos" panose="02110004020202020204"/>
                <a:ea typeface="+mn-ea"/>
                <a:cs typeface="+mn-cs"/>
              </a:rPr>
              <a:t>kortsfarge</a:t>
            </a: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 og 8hp+ så er det vært risikoen å melde inn på 2-trinnet utenfor sonen.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Normalt bør din styrke være minst 10 hp utenfor sonen og 12 hp i sonen for å melde inn på 2-trinnet.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Hadde du tenkt å åpne med en </a:t>
            </a:r>
            <a:r>
              <a:rPr kumimoji="0" lang="nb-NO" sz="1200" b="0" i="0" u="none" strike="noStrike" kern="1200" cap="none" spc="0" normalizeH="0" baseline="0" noProof="0" dirty="0" err="1">
                <a:ln>
                  <a:noFill/>
                </a:ln>
                <a:solidFill>
                  <a:prstClr val="black"/>
                </a:solidFill>
                <a:effectLst/>
                <a:uLnTx/>
                <a:uFillTx/>
                <a:latin typeface="Aptos" panose="02110004020202020204"/>
                <a:ea typeface="+mn-ea"/>
                <a:cs typeface="+mn-cs"/>
              </a:rPr>
              <a:t>sperremelding</a:t>
            </a: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 så kan du fortsatt avgi </a:t>
            </a:r>
            <a:r>
              <a:rPr kumimoji="0" lang="nb-NO" sz="1200" b="0" i="0" u="none" strike="noStrike" kern="1200" cap="none" spc="0" normalizeH="0" baseline="0" noProof="0" dirty="0" err="1">
                <a:ln>
                  <a:noFill/>
                </a:ln>
                <a:solidFill>
                  <a:prstClr val="black"/>
                </a:solidFill>
                <a:effectLst/>
                <a:uLnTx/>
                <a:uFillTx/>
                <a:latin typeface="Aptos" panose="02110004020202020204"/>
                <a:ea typeface="+mn-ea"/>
                <a:cs typeface="+mn-cs"/>
              </a:rPr>
              <a:t>sperremelding</a:t>
            </a: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 om dette blir med hopp.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Hadde du tenkt å åpne med 1Gr så skal du fortsatt melde 1 </a:t>
            </a:r>
            <a:r>
              <a:rPr kumimoji="0" lang="nb-NO" sz="1200" b="0" i="0" u="none" strike="noStrike" kern="1200" cap="none" spc="0" normalizeH="0" baseline="0" noProof="0" dirty="0" err="1">
                <a:ln>
                  <a:noFill/>
                </a:ln>
                <a:solidFill>
                  <a:prstClr val="black"/>
                </a:solidFill>
                <a:effectLst/>
                <a:uLnTx/>
                <a:uFillTx/>
                <a:latin typeface="Aptos" panose="02110004020202020204"/>
                <a:ea typeface="+mn-ea"/>
                <a:cs typeface="+mn-cs"/>
              </a:rPr>
              <a:t>Gr</a:t>
            </a: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 om du har stopper i motpartens farge! 1 </a:t>
            </a:r>
            <a:r>
              <a:rPr kumimoji="0" lang="nb-NO" sz="1200" b="0" i="0" u="none" strike="noStrike" kern="1200" cap="none" spc="0" normalizeH="0" baseline="0" noProof="0" dirty="0" err="1">
                <a:ln>
                  <a:noFill/>
                </a:ln>
                <a:solidFill>
                  <a:prstClr val="black"/>
                </a:solidFill>
                <a:effectLst/>
                <a:uLnTx/>
                <a:uFillTx/>
                <a:latin typeface="Aptos" panose="02110004020202020204"/>
                <a:ea typeface="+mn-ea"/>
                <a:cs typeface="+mn-cs"/>
              </a:rPr>
              <a:t>Gr</a:t>
            </a: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 viser altså 15-17 hp med stopper pluss ganske jevn hånd.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Hadde du tenkt å åpne med 2Gr for å vise 20-21hp så kan du fortsatt hoppe inn med 2Gr for å vise det samme om du har stopper i åpningsfarge. Makker melder som om du åpnet med 2Gr så 3♣ blir </a:t>
            </a:r>
            <a:r>
              <a:rPr kumimoji="0" lang="nb-NO" sz="1200" b="0" i="0" u="none" strike="noStrike" kern="1200" cap="none" spc="0" normalizeH="0" baseline="0" noProof="0" dirty="0" err="1">
                <a:ln>
                  <a:noFill/>
                </a:ln>
                <a:solidFill>
                  <a:prstClr val="black"/>
                </a:solidFill>
                <a:effectLst/>
                <a:uLnTx/>
                <a:uFillTx/>
                <a:latin typeface="Aptos" panose="02110004020202020204"/>
                <a:ea typeface="+mn-ea"/>
                <a:cs typeface="+mn-cs"/>
              </a:rPr>
              <a:t>Stayman</a:t>
            </a: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 og 3♦/♥ blir overføring til 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Om din styrke er minst 16 hp så bør du trolig innlede melding med opplysende dobling og siden melde din farge.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Merk at om motparten åpner i en av dine farger så kan det være klokt og ikke delta i meldingsforløp selv med opp til 15HP!</a:t>
            </a:r>
          </a:p>
        </p:txBody>
      </p:sp>
      <p:sp>
        <p:nvSpPr>
          <p:cNvPr id="5" name="Rektangel 4">
            <a:extLst>
              <a:ext uri="{FF2B5EF4-FFF2-40B4-BE49-F238E27FC236}">
                <a16:creationId xmlns:a16="http://schemas.microsoft.com/office/drawing/2014/main" id="{D1F4A5EA-108F-A54D-215C-606FDE4FF7F3}"/>
              </a:ext>
            </a:extLst>
          </p:cNvPr>
          <p:cNvSpPr/>
          <p:nvPr/>
        </p:nvSpPr>
        <p:spPr>
          <a:xfrm>
            <a:off x="866554" y="1079201"/>
            <a:ext cx="4912241" cy="313661"/>
          </a:xfrm>
          <a:prstGeom prst="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Aptos" panose="02110004020202020204"/>
                <a:ea typeface="+mn-ea"/>
                <a:cs typeface="+mn-cs"/>
              </a:rPr>
              <a:t>Vurder innmelding</a:t>
            </a:r>
          </a:p>
        </p:txBody>
      </p:sp>
      <p:sp>
        <p:nvSpPr>
          <p:cNvPr id="6" name="Rektangel 5">
            <a:extLst>
              <a:ext uri="{FF2B5EF4-FFF2-40B4-BE49-F238E27FC236}">
                <a16:creationId xmlns:a16="http://schemas.microsoft.com/office/drawing/2014/main" id="{5AC1FCE4-3C5F-6AA2-6B0C-B5B149AE3EAE}"/>
              </a:ext>
            </a:extLst>
          </p:cNvPr>
          <p:cNvSpPr/>
          <p:nvPr/>
        </p:nvSpPr>
        <p:spPr>
          <a:xfrm>
            <a:off x="5970181" y="1040218"/>
            <a:ext cx="5704367" cy="313661"/>
          </a:xfrm>
          <a:prstGeom prst="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Aptos" panose="02110004020202020204"/>
                <a:ea typeface="+mn-ea"/>
                <a:cs typeface="+mn-cs"/>
              </a:rPr>
              <a:t>Vurder opplysende dobling</a:t>
            </a:r>
          </a:p>
        </p:txBody>
      </p:sp>
      <p:sp>
        <p:nvSpPr>
          <p:cNvPr id="7" name="Rektangel 6">
            <a:extLst>
              <a:ext uri="{FF2B5EF4-FFF2-40B4-BE49-F238E27FC236}">
                <a16:creationId xmlns:a16="http://schemas.microsoft.com/office/drawing/2014/main" id="{AF68D1FE-E330-46E3-2569-DC2EC4656CC3}"/>
              </a:ext>
            </a:extLst>
          </p:cNvPr>
          <p:cNvSpPr/>
          <p:nvPr/>
        </p:nvSpPr>
        <p:spPr>
          <a:xfrm>
            <a:off x="5959549" y="4688958"/>
            <a:ext cx="5853223" cy="18128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Leif anbefaler å betrakte motpartens 1 ♣ åpning som ekte farge når du vurderer innmelding eller dobling! Dette må makkerpar avtale. Med 6 kort ♣ og gode kort meld først pass og vurder så om du skal melde ♣ lavest mulig siden.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dirty="0">
                <a:ln>
                  <a:noFill/>
                </a:ln>
                <a:solidFill>
                  <a:prstClr val="black"/>
                </a:solidFill>
                <a:effectLst/>
                <a:uLnTx/>
                <a:uFillTx/>
                <a:latin typeface="Aptos" panose="02110004020202020204"/>
                <a:ea typeface="+mn-ea"/>
                <a:cs typeface="+mn-cs"/>
              </a:rPr>
              <a:t>Avansert avtale, </a:t>
            </a:r>
            <a:r>
              <a:rPr kumimoji="0" lang="nb-NO" sz="1200" b="0" i="0" u="none" strike="noStrike" kern="1200" cap="none" spc="0" normalizeH="0" baseline="0" noProof="0" dirty="0">
                <a:ln>
                  <a:noFill/>
                </a:ln>
                <a:solidFill>
                  <a:prstClr val="black"/>
                </a:solidFill>
                <a:effectLst/>
                <a:uLnTx/>
                <a:uFillTx/>
                <a:latin typeface="Aptos" panose="02110004020202020204"/>
                <a:ea typeface="+mn-ea"/>
                <a:cs typeface="+mn-cs"/>
              </a:rPr>
              <a:t>makker kan doble opplysende etter tidligere å ha meldt pass! Har ingen av dere meldt annet enn pass vil alle doblinger på 1, 2 eller 3 trinnet være en form for opplysende dobling basert på meldingsforløp. Slike doblinger benekter åpning om du tidligere har meldt pass men viser minst 4 kort i umeldte farger. Styrke på slike gjenåpninger må alltid være minst 8hp med tilpass i umeldte farger. En annen regel å bruke er at når motparten har god tilpass har også vi tilpass!</a:t>
            </a:r>
          </a:p>
        </p:txBody>
      </p:sp>
      <p:sp>
        <p:nvSpPr>
          <p:cNvPr id="8" name="Plassholder for lysbildenummer 7">
            <a:extLst>
              <a:ext uri="{FF2B5EF4-FFF2-40B4-BE49-F238E27FC236}">
                <a16:creationId xmlns:a16="http://schemas.microsoft.com/office/drawing/2014/main" id="{3E93E3D1-A414-C9DD-0C6D-DB9764A6C2A8}"/>
              </a:ext>
            </a:extLst>
          </p:cNvPr>
          <p:cNvSpPr>
            <a:spLocks noGrp="1"/>
          </p:cNvSpPr>
          <p:nvPr>
            <p:ph type="sldNum" sz="quarter" idx="12"/>
          </p:nvPr>
        </p:nvSpPr>
        <p:spPr/>
        <p:txBody>
          <a:bodyPr/>
          <a:lstStyle/>
          <a:p>
            <a:fld id="{8017909C-5AD9-4EA6-8D78-71BE06E1F6DE}" type="slidenum">
              <a:rPr lang="nb-NO" smtClean="0"/>
              <a:t>8</a:t>
            </a:fld>
            <a:endParaRPr lang="nb-NO"/>
          </a:p>
        </p:txBody>
      </p:sp>
    </p:spTree>
    <p:extLst>
      <p:ext uri="{BB962C8B-B14F-4D97-AF65-F5344CB8AC3E}">
        <p14:creationId xmlns:p14="http://schemas.microsoft.com/office/powerpoint/2010/main" val="2971543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F6D017-BAFF-8A13-717C-9B055696BAE5}"/>
              </a:ext>
            </a:extLst>
          </p:cNvPr>
          <p:cNvSpPr>
            <a:spLocks noGrp="1"/>
          </p:cNvSpPr>
          <p:nvPr>
            <p:ph type="title"/>
          </p:nvPr>
        </p:nvSpPr>
        <p:spPr/>
        <p:txBody>
          <a:bodyPr/>
          <a:lstStyle/>
          <a:p>
            <a:r>
              <a:rPr lang="nb-NO" dirty="0"/>
              <a:t>Svar på makkers opplysende dobling</a:t>
            </a:r>
          </a:p>
        </p:txBody>
      </p:sp>
      <p:sp>
        <p:nvSpPr>
          <p:cNvPr id="3" name="Plassholder for innhold 2">
            <a:extLst>
              <a:ext uri="{FF2B5EF4-FFF2-40B4-BE49-F238E27FC236}">
                <a16:creationId xmlns:a16="http://schemas.microsoft.com/office/drawing/2014/main" id="{88938DA6-8521-B1CF-D794-652972212BA5}"/>
              </a:ext>
            </a:extLst>
          </p:cNvPr>
          <p:cNvSpPr>
            <a:spLocks noGrp="1"/>
          </p:cNvSpPr>
          <p:nvPr>
            <p:ph idx="1"/>
          </p:nvPr>
        </p:nvSpPr>
        <p:spPr>
          <a:xfrm>
            <a:off x="838200" y="1307805"/>
            <a:ext cx="10515600" cy="4869158"/>
          </a:xfrm>
        </p:spPr>
        <p:txBody>
          <a:bodyPr>
            <a:normAutofit/>
          </a:bodyPr>
          <a:lstStyle/>
          <a:p>
            <a:pPr marL="0" indent="0">
              <a:buNone/>
            </a:pPr>
            <a:r>
              <a:rPr lang="nb-NO" sz="2000" dirty="0"/>
              <a:t>Når makker dobler opplysende motpartens fargeåpning viser makker åpningshånd og ber deg melde din beste farge og samtidig vise din styrke. Under viser svarskala om neste hånd passer og tvinger deg til å svare:</a:t>
            </a:r>
          </a:p>
          <a:p>
            <a:pPr marL="0" indent="0">
              <a:buNone/>
            </a:pPr>
            <a:endParaRPr lang="nb-NO" sz="2400" dirty="0"/>
          </a:p>
          <a:p>
            <a:pPr marL="0" indent="0">
              <a:buNone/>
            </a:pPr>
            <a:endParaRPr lang="nb-NO" sz="2400" dirty="0"/>
          </a:p>
        </p:txBody>
      </p:sp>
      <p:graphicFrame>
        <p:nvGraphicFramePr>
          <p:cNvPr id="5" name="Tabell 4">
            <a:extLst>
              <a:ext uri="{FF2B5EF4-FFF2-40B4-BE49-F238E27FC236}">
                <a16:creationId xmlns:a16="http://schemas.microsoft.com/office/drawing/2014/main" id="{4BF603F7-349E-36B7-30EF-2FB12061073A}"/>
              </a:ext>
            </a:extLst>
          </p:cNvPr>
          <p:cNvGraphicFramePr>
            <a:graphicFrameLocks noGrp="1"/>
          </p:cNvGraphicFramePr>
          <p:nvPr>
            <p:extLst>
              <p:ext uri="{D42A27DB-BD31-4B8C-83A1-F6EECF244321}">
                <p14:modId xmlns:p14="http://schemas.microsoft.com/office/powerpoint/2010/main" val="1343345016"/>
              </p:ext>
            </p:extLst>
          </p:nvPr>
        </p:nvGraphicFramePr>
        <p:xfrm>
          <a:off x="962246" y="2222204"/>
          <a:ext cx="7559750" cy="4185920"/>
        </p:xfrm>
        <a:graphic>
          <a:graphicData uri="http://schemas.openxmlformats.org/drawingml/2006/table">
            <a:tbl>
              <a:tblPr firstRow="1" bandRow="1">
                <a:tableStyleId>{5C22544A-7EE6-4342-B048-85BDC9FD1C3A}</a:tableStyleId>
              </a:tblPr>
              <a:tblGrid>
                <a:gridCol w="1892530">
                  <a:extLst>
                    <a:ext uri="{9D8B030D-6E8A-4147-A177-3AD203B41FA5}">
                      <a16:colId xmlns:a16="http://schemas.microsoft.com/office/drawing/2014/main" val="3435035224"/>
                    </a:ext>
                  </a:extLst>
                </a:gridCol>
                <a:gridCol w="1044776">
                  <a:extLst>
                    <a:ext uri="{9D8B030D-6E8A-4147-A177-3AD203B41FA5}">
                      <a16:colId xmlns:a16="http://schemas.microsoft.com/office/drawing/2014/main" val="1769716850"/>
                    </a:ext>
                  </a:extLst>
                </a:gridCol>
                <a:gridCol w="4622444">
                  <a:extLst>
                    <a:ext uri="{9D8B030D-6E8A-4147-A177-3AD203B41FA5}">
                      <a16:colId xmlns:a16="http://schemas.microsoft.com/office/drawing/2014/main" val="795728387"/>
                    </a:ext>
                  </a:extLst>
                </a:gridCol>
              </a:tblGrid>
              <a:tr h="314329">
                <a:tc gridSpan="3">
                  <a:txBody>
                    <a:bodyPr/>
                    <a:lstStyle/>
                    <a:p>
                      <a:r>
                        <a:rPr lang="nb-NO" dirty="0"/>
                        <a:t>Motparten melder 1 i farge og makker dobler opplysende. Du svarer</a:t>
                      </a:r>
                    </a:p>
                  </a:txBody>
                  <a:tcPr/>
                </a:tc>
                <a:tc hMerge="1">
                  <a:txBody>
                    <a:bodyPr/>
                    <a:lstStyle/>
                    <a:p>
                      <a:endParaRPr lang="nb-NO" dirty="0"/>
                    </a:p>
                  </a:txBody>
                  <a:tcPr/>
                </a:tc>
                <a:tc hMerge="1">
                  <a:txBody>
                    <a:bodyPr/>
                    <a:lstStyle/>
                    <a:p>
                      <a:endParaRPr lang="nb-NO" dirty="0"/>
                    </a:p>
                  </a:txBody>
                  <a:tcPr/>
                </a:tc>
                <a:extLst>
                  <a:ext uri="{0D108BD9-81ED-4DB2-BD59-A6C34878D82A}">
                    <a16:rowId xmlns:a16="http://schemas.microsoft.com/office/drawing/2014/main" val="1570642566"/>
                  </a:ext>
                </a:extLst>
              </a:tr>
              <a:tr h="370840">
                <a:tc>
                  <a:txBody>
                    <a:bodyPr/>
                    <a:lstStyle/>
                    <a:p>
                      <a:r>
                        <a:rPr lang="nb-NO" b="1" dirty="0"/>
                        <a:t>Ditt svar</a:t>
                      </a:r>
                    </a:p>
                  </a:txBody>
                  <a:tcPr>
                    <a:solidFill>
                      <a:schemeClr val="accent4">
                        <a:lumMod val="60000"/>
                        <a:lumOff val="40000"/>
                      </a:schemeClr>
                    </a:solidFill>
                  </a:tcPr>
                </a:tc>
                <a:tc>
                  <a:txBody>
                    <a:bodyPr/>
                    <a:lstStyle/>
                    <a:p>
                      <a:r>
                        <a:rPr lang="nb-NO" b="1" dirty="0"/>
                        <a:t>Viser</a:t>
                      </a:r>
                    </a:p>
                  </a:txBody>
                  <a:tcPr>
                    <a:solidFill>
                      <a:schemeClr val="accent4">
                        <a:lumMod val="60000"/>
                        <a:lumOff val="40000"/>
                      </a:schemeClr>
                    </a:solidFill>
                  </a:tcPr>
                </a:tc>
                <a:tc>
                  <a:txBody>
                    <a:bodyPr/>
                    <a:lstStyle/>
                    <a:p>
                      <a:r>
                        <a:rPr lang="nb-NO" b="1" dirty="0"/>
                        <a:t>Mere forklaring</a:t>
                      </a:r>
                    </a:p>
                  </a:txBody>
                  <a:tcPr>
                    <a:solidFill>
                      <a:schemeClr val="accent4">
                        <a:lumMod val="60000"/>
                        <a:lumOff val="40000"/>
                      </a:schemeClr>
                    </a:solidFill>
                  </a:tcPr>
                </a:tc>
                <a:extLst>
                  <a:ext uri="{0D108BD9-81ED-4DB2-BD59-A6C34878D82A}">
                    <a16:rowId xmlns:a16="http://schemas.microsoft.com/office/drawing/2014/main" val="3621905615"/>
                  </a:ext>
                </a:extLst>
              </a:tr>
              <a:tr h="370840">
                <a:tc>
                  <a:txBody>
                    <a:bodyPr/>
                    <a:lstStyle/>
                    <a:p>
                      <a:r>
                        <a:rPr lang="nb-NO" sz="1600" dirty="0"/>
                        <a:t>1 i farge</a:t>
                      </a:r>
                    </a:p>
                  </a:txBody>
                  <a:tcPr/>
                </a:tc>
                <a:tc>
                  <a:txBody>
                    <a:bodyPr/>
                    <a:lstStyle/>
                    <a:p>
                      <a:r>
                        <a:rPr lang="nb-NO" sz="1600" dirty="0"/>
                        <a:t>0-8 hp</a:t>
                      </a:r>
                    </a:p>
                  </a:txBody>
                  <a:tcPr/>
                </a:tc>
                <a:tc>
                  <a:txBody>
                    <a:bodyPr/>
                    <a:lstStyle/>
                    <a:p>
                      <a:r>
                        <a:rPr lang="nb-NO" sz="1400" dirty="0"/>
                        <a:t>4+kort i fargen</a:t>
                      </a:r>
                    </a:p>
                  </a:txBody>
                  <a:tcPr/>
                </a:tc>
                <a:extLst>
                  <a:ext uri="{0D108BD9-81ED-4DB2-BD59-A6C34878D82A}">
                    <a16:rowId xmlns:a16="http://schemas.microsoft.com/office/drawing/2014/main" val="2282884174"/>
                  </a:ext>
                </a:extLst>
              </a:tr>
              <a:tr h="370840">
                <a:tc>
                  <a:txBody>
                    <a:bodyPr/>
                    <a:lstStyle/>
                    <a:p>
                      <a:r>
                        <a:rPr lang="nb-NO" sz="1600" dirty="0"/>
                        <a:t>2 i farge </a:t>
                      </a:r>
                      <a:r>
                        <a:rPr lang="nb-NO" sz="1600" b="1" dirty="0"/>
                        <a:t>uten</a:t>
                      </a:r>
                      <a:r>
                        <a:rPr lang="nb-NO" sz="1600" dirty="0"/>
                        <a:t> hopp</a:t>
                      </a:r>
                    </a:p>
                  </a:txBody>
                  <a:tcPr/>
                </a:tc>
                <a:tc>
                  <a:txBody>
                    <a:bodyPr/>
                    <a:lstStyle/>
                    <a:p>
                      <a:r>
                        <a:rPr lang="nb-NO" sz="1600" dirty="0"/>
                        <a:t>0-9 hp</a:t>
                      </a:r>
                    </a:p>
                  </a:txBody>
                  <a:tcPr/>
                </a:tc>
                <a:tc>
                  <a:txBody>
                    <a:bodyPr/>
                    <a:lstStyle/>
                    <a:p>
                      <a:r>
                        <a:rPr lang="nb-NO" sz="1400" dirty="0"/>
                        <a:t>4+kort i farge</a:t>
                      </a:r>
                    </a:p>
                  </a:txBody>
                  <a:tcPr/>
                </a:tc>
                <a:extLst>
                  <a:ext uri="{0D108BD9-81ED-4DB2-BD59-A6C34878D82A}">
                    <a16:rowId xmlns:a16="http://schemas.microsoft.com/office/drawing/2014/main" val="369499769"/>
                  </a:ext>
                </a:extLst>
              </a:tr>
              <a:tr h="370840">
                <a:tc>
                  <a:txBody>
                    <a:bodyPr/>
                    <a:lstStyle/>
                    <a:p>
                      <a:r>
                        <a:rPr lang="nb-NO" sz="1600" dirty="0"/>
                        <a:t>2 i farge med hopp</a:t>
                      </a:r>
                    </a:p>
                  </a:txBody>
                  <a:tcPr/>
                </a:tc>
                <a:tc>
                  <a:txBody>
                    <a:bodyPr/>
                    <a:lstStyle/>
                    <a:p>
                      <a:r>
                        <a:rPr lang="nb-NO" sz="1600" dirty="0"/>
                        <a:t>9-10 hp</a:t>
                      </a:r>
                    </a:p>
                  </a:txBody>
                  <a:tcPr/>
                </a:tc>
                <a:tc>
                  <a:txBody>
                    <a:bodyPr/>
                    <a:lstStyle/>
                    <a:p>
                      <a:r>
                        <a:rPr lang="nb-NO" sz="1400" dirty="0"/>
                        <a:t>4+kort i farge </a:t>
                      </a:r>
                    </a:p>
                  </a:txBody>
                  <a:tcPr/>
                </a:tc>
                <a:extLst>
                  <a:ext uri="{0D108BD9-81ED-4DB2-BD59-A6C34878D82A}">
                    <a16:rowId xmlns:a16="http://schemas.microsoft.com/office/drawing/2014/main" val="852222060"/>
                  </a:ext>
                </a:extLst>
              </a:tr>
              <a:tr h="370840">
                <a:tc>
                  <a:txBody>
                    <a:bodyPr/>
                    <a:lstStyle/>
                    <a:p>
                      <a:r>
                        <a:rPr lang="nb-NO" sz="1600" dirty="0"/>
                        <a:t>3 i farge med hopp</a:t>
                      </a:r>
                    </a:p>
                  </a:txBody>
                  <a:tcPr/>
                </a:tc>
                <a:tc>
                  <a:txBody>
                    <a:bodyPr/>
                    <a:lstStyle/>
                    <a:p>
                      <a:r>
                        <a:rPr lang="nb-NO" sz="1600" dirty="0"/>
                        <a:t>11-12 hp</a:t>
                      </a:r>
                    </a:p>
                  </a:txBody>
                  <a:tcPr/>
                </a:tc>
                <a:tc>
                  <a:txBody>
                    <a:bodyPr/>
                    <a:lstStyle/>
                    <a:p>
                      <a:r>
                        <a:rPr lang="nb-NO" sz="1400" dirty="0"/>
                        <a:t>5+kort i farge</a:t>
                      </a:r>
                    </a:p>
                  </a:txBody>
                  <a:tcPr/>
                </a:tc>
                <a:extLst>
                  <a:ext uri="{0D108BD9-81ED-4DB2-BD59-A6C34878D82A}">
                    <a16:rowId xmlns:a16="http://schemas.microsoft.com/office/drawing/2014/main" val="3748605366"/>
                  </a:ext>
                </a:extLst>
              </a:tr>
              <a:tr h="370840">
                <a:tc>
                  <a:txBody>
                    <a:bodyPr/>
                    <a:lstStyle/>
                    <a:p>
                      <a:r>
                        <a:rPr lang="nb-NO" sz="1600" dirty="0"/>
                        <a:t>4 i farge</a:t>
                      </a:r>
                    </a:p>
                  </a:txBody>
                  <a:tcPr/>
                </a:tc>
                <a:tc>
                  <a:txBody>
                    <a:bodyPr/>
                    <a:lstStyle/>
                    <a:p>
                      <a:r>
                        <a:rPr lang="nb-NO" sz="1600" dirty="0"/>
                        <a:t>13+hp</a:t>
                      </a:r>
                    </a:p>
                  </a:txBody>
                  <a:tcPr/>
                </a:tc>
                <a:tc>
                  <a:txBody>
                    <a:bodyPr/>
                    <a:lstStyle/>
                    <a:p>
                      <a:r>
                        <a:rPr lang="nb-NO" sz="1400" dirty="0"/>
                        <a:t>5+kort i farge</a:t>
                      </a:r>
                    </a:p>
                  </a:txBody>
                  <a:tcPr/>
                </a:tc>
                <a:extLst>
                  <a:ext uri="{0D108BD9-81ED-4DB2-BD59-A6C34878D82A}">
                    <a16:rowId xmlns:a16="http://schemas.microsoft.com/office/drawing/2014/main" val="949936235"/>
                  </a:ext>
                </a:extLst>
              </a:tr>
              <a:tr h="370840">
                <a:tc>
                  <a:txBody>
                    <a:bodyPr/>
                    <a:lstStyle/>
                    <a:p>
                      <a:r>
                        <a:rPr lang="nb-NO" sz="1600" dirty="0"/>
                        <a:t>1NT</a:t>
                      </a:r>
                    </a:p>
                  </a:txBody>
                  <a:tcPr/>
                </a:tc>
                <a:tc>
                  <a:txBody>
                    <a:bodyPr/>
                    <a:lstStyle/>
                    <a:p>
                      <a:r>
                        <a:rPr lang="nb-NO" sz="1600" dirty="0"/>
                        <a:t>6-9 hp</a:t>
                      </a:r>
                    </a:p>
                  </a:txBody>
                  <a:tcPr/>
                </a:tc>
                <a:tc>
                  <a:txBody>
                    <a:bodyPr/>
                    <a:lstStyle/>
                    <a:p>
                      <a:r>
                        <a:rPr lang="nb-NO" sz="1400" dirty="0"/>
                        <a:t>Stopper i motpartens farge, ingen god meldbar farge</a:t>
                      </a:r>
                    </a:p>
                  </a:txBody>
                  <a:tcPr/>
                </a:tc>
                <a:extLst>
                  <a:ext uri="{0D108BD9-81ED-4DB2-BD59-A6C34878D82A}">
                    <a16:rowId xmlns:a16="http://schemas.microsoft.com/office/drawing/2014/main" val="1565228843"/>
                  </a:ext>
                </a:extLst>
              </a:tr>
              <a:tr h="370840">
                <a:tc>
                  <a:txBody>
                    <a:bodyPr/>
                    <a:lstStyle/>
                    <a:p>
                      <a:r>
                        <a:rPr lang="nb-NO" sz="1600" dirty="0"/>
                        <a:t>2 NT</a:t>
                      </a:r>
                    </a:p>
                  </a:txBody>
                  <a:tcPr/>
                </a:tc>
                <a:tc>
                  <a:txBody>
                    <a:bodyPr/>
                    <a:lstStyle/>
                    <a:p>
                      <a:r>
                        <a:rPr lang="nb-NO" sz="1600" dirty="0"/>
                        <a:t>10-12 hp</a:t>
                      </a:r>
                    </a:p>
                  </a:txBody>
                  <a:tcPr/>
                </a:tc>
                <a:tc>
                  <a:txBody>
                    <a:bodyPr/>
                    <a:lstStyle/>
                    <a:p>
                      <a:r>
                        <a:rPr lang="nb-NO" sz="1400" dirty="0"/>
                        <a:t>Som for 1NT</a:t>
                      </a:r>
                    </a:p>
                  </a:txBody>
                  <a:tcPr/>
                </a:tc>
                <a:extLst>
                  <a:ext uri="{0D108BD9-81ED-4DB2-BD59-A6C34878D82A}">
                    <a16:rowId xmlns:a16="http://schemas.microsoft.com/office/drawing/2014/main" val="661515589"/>
                  </a:ext>
                </a:extLst>
              </a:tr>
              <a:tr h="126686">
                <a:tc>
                  <a:txBody>
                    <a:bodyPr/>
                    <a:lstStyle/>
                    <a:p>
                      <a:r>
                        <a:rPr lang="nb-NO" sz="1600" dirty="0"/>
                        <a:t>3 NT</a:t>
                      </a:r>
                    </a:p>
                  </a:txBody>
                  <a:tcPr/>
                </a:tc>
                <a:tc>
                  <a:txBody>
                    <a:bodyPr/>
                    <a:lstStyle/>
                    <a:p>
                      <a:r>
                        <a:rPr lang="nb-NO" sz="1600" dirty="0"/>
                        <a:t>13+hp</a:t>
                      </a:r>
                    </a:p>
                  </a:txBody>
                  <a:tcPr/>
                </a:tc>
                <a:tc>
                  <a:txBody>
                    <a:bodyPr/>
                    <a:lstStyle/>
                    <a:p>
                      <a:r>
                        <a:rPr lang="nb-NO" sz="1400" dirty="0"/>
                        <a:t>Som for 1NT</a:t>
                      </a:r>
                    </a:p>
                  </a:txBody>
                  <a:tcPr/>
                </a:tc>
                <a:extLst>
                  <a:ext uri="{0D108BD9-81ED-4DB2-BD59-A6C34878D82A}">
                    <a16:rowId xmlns:a16="http://schemas.microsoft.com/office/drawing/2014/main" val="508309935"/>
                  </a:ext>
                </a:extLst>
              </a:tr>
              <a:tr h="126686">
                <a:tc>
                  <a:txBody>
                    <a:bodyPr/>
                    <a:lstStyle/>
                    <a:p>
                      <a:r>
                        <a:rPr lang="nb-NO" sz="1600" dirty="0"/>
                        <a:t>Pass</a:t>
                      </a:r>
                    </a:p>
                  </a:txBody>
                  <a:tcPr/>
                </a:tc>
                <a:tc gridSpan="2">
                  <a:txBody>
                    <a:bodyPr/>
                    <a:lstStyle/>
                    <a:p>
                      <a:r>
                        <a:rPr lang="nb-NO" sz="1400" dirty="0"/>
                        <a:t>Lover minst </a:t>
                      </a:r>
                      <a:r>
                        <a:rPr lang="nb-NO" sz="1400" b="1" dirty="0"/>
                        <a:t>solid</a:t>
                      </a:r>
                      <a:r>
                        <a:rPr lang="nb-NO" sz="1400" dirty="0"/>
                        <a:t> 5 kort i motpartens åpningsfarge og tror dette blir den mest innbringene kontrakt. Er du i tvil så meld, kanskje 1Gr eller 2Gr?</a:t>
                      </a:r>
                    </a:p>
                  </a:txBody>
                  <a:tcPr/>
                </a:tc>
                <a:tc hMerge="1">
                  <a:txBody>
                    <a:bodyPr/>
                    <a:lstStyle/>
                    <a:p>
                      <a:endParaRPr dirty="0"/>
                    </a:p>
                  </a:txBody>
                  <a:tcPr/>
                </a:tc>
                <a:extLst>
                  <a:ext uri="{0D108BD9-81ED-4DB2-BD59-A6C34878D82A}">
                    <a16:rowId xmlns:a16="http://schemas.microsoft.com/office/drawing/2014/main" val="3677119843"/>
                  </a:ext>
                </a:extLst>
              </a:tr>
            </a:tbl>
          </a:graphicData>
        </a:graphic>
      </p:graphicFrame>
      <p:sp>
        <p:nvSpPr>
          <p:cNvPr id="6" name="Rektangel 5">
            <a:extLst>
              <a:ext uri="{FF2B5EF4-FFF2-40B4-BE49-F238E27FC236}">
                <a16:creationId xmlns:a16="http://schemas.microsoft.com/office/drawing/2014/main" id="{83638235-0BCD-BA47-1490-ED1C94A242D7}"/>
              </a:ext>
            </a:extLst>
          </p:cNvPr>
          <p:cNvSpPr/>
          <p:nvPr/>
        </p:nvSpPr>
        <p:spPr>
          <a:xfrm>
            <a:off x="8607056" y="2222203"/>
            <a:ext cx="2743200" cy="42004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t>Melder neste hånd pass så gjelder tabell til venstre fult ut, du må nesten melde uansett hva du har! Men melder neste hånd så er du fritatt fra å melde med 0 til 5 hp. Tabell til venstre kan fortsatt følges men de to første svarene viser nå 6-8/9 hp.</a:t>
            </a:r>
          </a:p>
          <a:p>
            <a:pPr algn="ctr"/>
            <a:r>
              <a:rPr lang="nb-NO" dirty="0"/>
              <a:t>Til senere, </a:t>
            </a:r>
            <a:r>
              <a:rPr lang="nb-NO" sz="1400" dirty="0"/>
              <a:t>avtal hva overmelding av motpartens farge betyr! </a:t>
            </a:r>
            <a:endParaRPr lang="nb-NO" dirty="0"/>
          </a:p>
        </p:txBody>
      </p:sp>
      <p:sp>
        <p:nvSpPr>
          <p:cNvPr id="4" name="Plassholder for lysbildenummer 3">
            <a:extLst>
              <a:ext uri="{FF2B5EF4-FFF2-40B4-BE49-F238E27FC236}">
                <a16:creationId xmlns:a16="http://schemas.microsoft.com/office/drawing/2014/main" id="{5AE567F4-9AC5-57EA-035A-129B21CA78E5}"/>
              </a:ext>
            </a:extLst>
          </p:cNvPr>
          <p:cNvSpPr>
            <a:spLocks noGrp="1"/>
          </p:cNvSpPr>
          <p:nvPr>
            <p:ph type="sldNum" sz="quarter" idx="12"/>
          </p:nvPr>
        </p:nvSpPr>
        <p:spPr/>
        <p:txBody>
          <a:bodyPr/>
          <a:lstStyle/>
          <a:p>
            <a:fld id="{8017909C-5AD9-4EA6-8D78-71BE06E1F6DE}" type="slidenum">
              <a:rPr lang="nb-NO" smtClean="0"/>
              <a:t>9</a:t>
            </a:fld>
            <a:endParaRPr lang="nb-NO"/>
          </a:p>
        </p:txBody>
      </p:sp>
    </p:spTree>
    <p:extLst>
      <p:ext uri="{BB962C8B-B14F-4D97-AF65-F5344CB8AC3E}">
        <p14:creationId xmlns:p14="http://schemas.microsoft.com/office/powerpoint/2010/main" val="24248580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4577</TotalTime>
  <Words>6558</Words>
  <Application>Microsoft Office PowerPoint</Application>
  <PresentationFormat>Widescreen</PresentationFormat>
  <Paragraphs>365</Paragraphs>
  <Slides>15</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15</vt:i4>
      </vt:variant>
    </vt:vector>
  </HeadingPairs>
  <TitlesOfParts>
    <vt:vector size="20" baseType="lpstr">
      <vt:lpstr>Amasis MT Pro Black</vt:lpstr>
      <vt:lpstr>Aptos</vt:lpstr>
      <vt:lpstr>Aptos Display</vt:lpstr>
      <vt:lpstr>Arial</vt:lpstr>
      <vt:lpstr>Office-tema</vt:lpstr>
      <vt:lpstr>Sammendrag av nybegynnerkurs i bridge på klubbhuset i  Spydeberg 2024</vt:lpstr>
      <vt:lpstr>Trappa! Normal sammenheng mellom sammenlagt styrke og hvilket trinn du kan melde til. Antall stikk du melder er trinn meldt pluss 6.</vt:lpstr>
      <vt:lpstr>PowerPoint-presentasjon</vt:lpstr>
      <vt:lpstr>Åpning 1Gr viser 15-17 hp. (Innmelding 1Gr viser det samme med hold). Grandstige: Åpning og gjennmelding grand billigst mulig viser 12-14hp. Åpning 1 grand 15-17 hp. Åpning i farge og hopp til 2Gr viser 18-19hp. Åpning 2Gr viser 20-21hp. Åpning 2♣ og gjenmelding 2Gr viser 22-24hp mens åpning 2♣ og hopp til 3Gr lover 25-27hp!</vt:lpstr>
      <vt:lpstr>Åpning 2♣, kunstig og krav! Vår sterkeste melding!</vt:lpstr>
      <vt:lpstr>Sperremeldinger. Åpning 2♦ til og med 4♠! (Gjelder det samme for hopp innmelding).</vt:lpstr>
      <vt:lpstr>Svar på 4 Gr Blackwood, essespørring</vt:lpstr>
      <vt:lpstr>Når og hvordan delta i meldingsforløp når motparten åpner?</vt:lpstr>
      <vt:lpstr>Svar på makkers opplysende dobling</vt:lpstr>
      <vt:lpstr>Hva skal jeg spille ut? (Foreslått prioritering men ingen garanti for at det blir rett!) </vt:lpstr>
      <vt:lpstr>3 enkle huskeregler i motspill. Generelt, unntak finnes!</vt:lpstr>
      <vt:lpstr>Kan vi åpne meldingsforløp med mindre enn 12hp?</vt:lpstr>
      <vt:lpstr>Kunstige meldinger, oppsummering. Viktig å huske kunstige meldinger, forglemmelse resulterer ofte i katastrofe! </vt:lpstr>
      <vt:lpstr>Kan jeg melde pass på makker sin åpning i farge på et-trinnet? Har du 6hp eller mere så er svaret nei!</vt:lpstr>
      <vt:lpstr>Gode og dårlige honnører. Vurdering av håndens reelle spillestyrke kommer med erfaring!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Sammendrag av system bridgekurs</dc:title>
  <dc:creator>Leif Johan Lundal</dc:creator>
  <cp:lastModifiedBy>Leif Johan Lundal</cp:lastModifiedBy>
  <cp:revision>5</cp:revision>
  <cp:lastPrinted>2024-04-28T12:33:35Z</cp:lastPrinted>
  <dcterms:created xsi:type="dcterms:W3CDTF">2024-02-18T10:56:40Z</dcterms:created>
  <dcterms:modified xsi:type="dcterms:W3CDTF">2024-11-10T14:26:30Z</dcterms:modified>
</cp:coreProperties>
</file>